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114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458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042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066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242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773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355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780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907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0624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699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CA80A-0FA3-45C5-8688-521AC9434BAE}" type="datetimeFigureOut">
              <a:rPr lang="es-CO" smtClean="0"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6978A-B3F8-4961-8DA8-492CD630E4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285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54 CuadroTexto"/>
          <p:cNvSpPr txBox="1"/>
          <p:nvPr/>
        </p:nvSpPr>
        <p:spPr>
          <a:xfrm>
            <a:off x="7884368" y="6046839"/>
            <a:ext cx="540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dirty="0" smtClean="0"/>
              <a:t>1/3</a:t>
            </a:r>
            <a:endParaRPr lang="es-CO" sz="1400" b="1" dirty="0"/>
          </a:p>
        </p:txBody>
      </p:sp>
      <p:sp>
        <p:nvSpPr>
          <p:cNvPr id="2" name="1 Rectángulo"/>
          <p:cNvSpPr/>
          <p:nvPr/>
        </p:nvSpPr>
        <p:spPr>
          <a:xfrm>
            <a:off x="63794" y="1902084"/>
            <a:ext cx="1656184" cy="93610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1. Verificar el estado de la implementación de la estructura en la SE, en la página web del proyecto</a:t>
            </a:r>
            <a:endParaRPr lang="es-CO" sz="1100" dirty="0">
              <a:solidFill>
                <a:schemeClr val="tx1"/>
              </a:solidFill>
            </a:endParaRPr>
          </a:p>
        </p:txBody>
      </p:sp>
      <p:sp>
        <p:nvSpPr>
          <p:cNvPr id="3" name="2 Elipse"/>
          <p:cNvSpPr/>
          <p:nvPr/>
        </p:nvSpPr>
        <p:spPr>
          <a:xfrm>
            <a:off x="137534" y="1146978"/>
            <a:ext cx="1512168" cy="432048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 smtClean="0">
                <a:solidFill>
                  <a:schemeClr val="tx1"/>
                </a:solidFill>
              </a:rPr>
              <a:t>INICIO</a:t>
            </a:r>
            <a:endParaRPr lang="es-CO" sz="1400" dirty="0">
              <a:solidFill>
                <a:schemeClr val="tx1"/>
              </a:solidFill>
            </a:endParaRPr>
          </a:p>
        </p:txBody>
      </p:sp>
      <p:sp>
        <p:nvSpPr>
          <p:cNvPr id="7" name="6 Decisión"/>
          <p:cNvSpPr/>
          <p:nvPr/>
        </p:nvSpPr>
        <p:spPr>
          <a:xfrm>
            <a:off x="1940990" y="1844824"/>
            <a:ext cx="2160240" cy="1044116"/>
          </a:xfrm>
          <a:prstGeom prst="flowChartDecision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2. </a:t>
            </a:r>
            <a:r>
              <a:rPr lang="es-CO" sz="1100" dirty="0">
                <a:solidFill>
                  <a:schemeClr val="tx1"/>
                </a:solidFill>
              </a:rPr>
              <a:t>¿</a:t>
            </a:r>
            <a:r>
              <a:rPr lang="es-CO" sz="1100" dirty="0" smtClean="0">
                <a:solidFill>
                  <a:schemeClr val="tx1"/>
                </a:solidFill>
              </a:rPr>
              <a:t>Cuenta con acta de viabilización?</a:t>
            </a:r>
            <a:endParaRPr lang="es-CO" sz="1100" b="0" i="0" u="none" strike="noStrike" dirty="0" smtClean="0">
              <a:effectLst/>
              <a:latin typeface="Arial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628701" y="2918291"/>
            <a:ext cx="46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/>
              <a:t>NO</a:t>
            </a:r>
            <a:endParaRPr lang="es-CO" sz="1200" b="1" dirty="0"/>
          </a:p>
        </p:txBody>
      </p:sp>
      <p:sp>
        <p:nvSpPr>
          <p:cNvPr id="17" name="16 Rectángulo"/>
          <p:cNvSpPr/>
          <p:nvPr/>
        </p:nvSpPr>
        <p:spPr>
          <a:xfrm>
            <a:off x="4388288" y="1880828"/>
            <a:ext cx="1656184" cy="97210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6. </a:t>
            </a:r>
            <a:r>
              <a:rPr lang="es-CO" sz="1100" dirty="0">
                <a:solidFill>
                  <a:schemeClr val="tx1"/>
                </a:solidFill>
              </a:rPr>
              <a:t>V</a:t>
            </a:r>
            <a:r>
              <a:rPr lang="es-CO" sz="1100" dirty="0" smtClean="0">
                <a:solidFill>
                  <a:schemeClr val="tx1"/>
                </a:solidFill>
              </a:rPr>
              <a:t>erificar si existe acto administrativo de adopción (</a:t>
            </a:r>
            <a:r>
              <a:rPr lang="es-CO" sz="1100" dirty="0" smtClean="0">
                <a:solidFill>
                  <a:schemeClr val="accent2">
                    <a:lumMod val="75000"/>
                  </a:schemeClr>
                </a:solidFill>
              </a:rPr>
              <a:t>Requisito 1 de la LCIE</a:t>
            </a:r>
            <a:r>
              <a:rPr lang="es-CO" sz="11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4068861" y="2085356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/>
              <a:t>SI</a:t>
            </a:r>
            <a:endParaRPr lang="es-CO" sz="1200" b="1" dirty="0"/>
          </a:p>
        </p:txBody>
      </p:sp>
      <p:sp>
        <p:nvSpPr>
          <p:cNvPr id="40" name="39 Flecha arriba"/>
          <p:cNvSpPr/>
          <p:nvPr/>
        </p:nvSpPr>
        <p:spPr>
          <a:xfrm>
            <a:off x="5165251" y="1567543"/>
            <a:ext cx="134254" cy="223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2" name="41 CuadroTexto"/>
          <p:cNvSpPr txBox="1"/>
          <p:nvPr/>
        </p:nvSpPr>
        <p:spPr>
          <a:xfrm>
            <a:off x="185034" y="3562669"/>
            <a:ext cx="118543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000" b="1" dirty="0" smtClean="0">
                <a:solidFill>
                  <a:schemeClr val="tx1"/>
                </a:solidFill>
                <a:hlinkClick r:id="rId2" action="ppaction://hlinksldjump"/>
              </a:rPr>
              <a:t>7 SE en proceso de viabilización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4400163" y="778736"/>
            <a:ext cx="1656184" cy="70788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000" b="1" dirty="0" smtClean="0">
                <a:solidFill>
                  <a:schemeClr val="tx1"/>
                </a:solidFill>
                <a:hlinkClick r:id="rId3" action="ppaction://hlinksldjump"/>
              </a:rPr>
              <a:t>24 SE con Estructura viabilizada por el MEN que ya podrían tener acto ad/</a:t>
            </a:r>
            <a:r>
              <a:rPr lang="es-CO" sz="1000" b="1" dirty="0" err="1" smtClean="0">
                <a:solidFill>
                  <a:schemeClr val="tx1"/>
                </a:solidFill>
                <a:hlinkClick r:id="rId3" action="ppaction://hlinksldjump"/>
              </a:rPr>
              <a:t>vo</a:t>
            </a:r>
            <a:r>
              <a:rPr lang="es-CO" sz="1000" b="1" dirty="0" smtClean="0">
                <a:solidFill>
                  <a:schemeClr val="tx1"/>
                </a:solidFill>
                <a:hlinkClick r:id="rId3" action="ppaction://hlinksldjump"/>
              </a:rPr>
              <a:t> de adopción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44" name="43 Decisión"/>
          <p:cNvSpPr/>
          <p:nvPr/>
        </p:nvSpPr>
        <p:spPr>
          <a:xfrm>
            <a:off x="6323885" y="1844824"/>
            <a:ext cx="2160240" cy="1044116"/>
          </a:xfrm>
          <a:prstGeom prst="flowChartDecision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7. Cuenta con acto ad/</a:t>
            </a:r>
            <a:r>
              <a:rPr lang="es-CO" sz="1100" dirty="0" err="1" smtClean="0">
                <a:solidFill>
                  <a:schemeClr val="tx1"/>
                </a:solidFill>
              </a:rPr>
              <a:t>vo</a:t>
            </a:r>
            <a:r>
              <a:rPr lang="es-CO" sz="1100" dirty="0" smtClean="0">
                <a:solidFill>
                  <a:schemeClr val="tx1"/>
                </a:solidFill>
              </a:rPr>
              <a:t> de adopción </a:t>
            </a:r>
            <a:endParaRPr lang="es-CO" sz="1100" dirty="0">
              <a:solidFill>
                <a:schemeClr val="tx1"/>
              </a:solidFill>
            </a:endParaRPr>
          </a:p>
        </p:txBody>
      </p:sp>
      <p:sp>
        <p:nvSpPr>
          <p:cNvPr id="58" name="57 Rectángulo"/>
          <p:cNvSpPr/>
          <p:nvPr/>
        </p:nvSpPr>
        <p:spPr>
          <a:xfrm>
            <a:off x="6564038" y="3762724"/>
            <a:ext cx="1656184" cy="93610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>
                <a:solidFill>
                  <a:schemeClr val="tx1"/>
                </a:solidFill>
              </a:rPr>
              <a:t>8</a:t>
            </a:r>
            <a:r>
              <a:rPr lang="es-CO" sz="1100" dirty="0" smtClean="0">
                <a:solidFill>
                  <a:schemeClr val="tx1"/>
                </a:solidFill>
              </a:rPr>
              <a:t>. Terminar el diligenciamiento de la lista de chequeo y generar informe</a:t>
            </a:r>
            <a:endParaRPr lang="es-CO" sz="1100" dirty="0">
              <a:solidFill>
                <a:schemeClr val="tx1"/>
              </a:solidFill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7000691" y="3167665"/>
            <a:ext cx="46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/>
              <a:t>NO</a:t>
            </a:r>
            <a:endParaRPr lang="es-CO" sz="1200" b="1" dirty="0"/>
          </a:p>
        </p:txBody>
      </p:sp>
      <p:sp>
        <p:nvSpPr>
          <p:cNvPr id="64" name="63 Conector fuera de página"/>
          <p:cNvSpPr/>
          <p:nvPr/>
        </p:nvSpPr>
        <p:spPr>
          <a:xfrm>
            <a:off x="8678855" y="2191247"/>
            <a:ext cx="431540" cy="362212"/>
          </a:xfrm>
          <a:prstGeom prst="flowChartOffpageConnector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800" dirty="0" smtClean="0">
                <a:solidFill>
                  <a:schemeClr val="tx1"/>
                </a:solidFill>
              </a:rPr>
              <a:t>Act. 9</a:t>
            </a:r>
          </a:p>
          <a:p>
            <a:pPr algn="ctr"/>
            <a:r>
              <a:rPr lang="es-CO" sz="800" dirty="0" smtClean="0">
                <a:solidFill>
                  <a:schemeClr val="tx1"/>
                </a:solidFill>
              </a:rPr>
              <a:t>Pág. 2</a:t>
            </a:r>
            <a:endParaRPr lang="es-CO" sz="800" dirty="0">
              <a:solidFill>
                <a:schemeClr val="tx1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8331952" y="207163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/>
              <a:t>SI</a:t>
            </a:r>
            <a:endParaRPr lang="es-CO" sz="1200" b="1" dirty="0"/>
          </a:p>
        </p:txBody>
      </p:sp>
      <p:sp>
        <p:nvSpPr>
          <p:cNvPr id="72" name="71 Elipse"/>
          <p:cNvSpPr/>
          <p:nvPr/>
        </p:nvSpPr>
        <p:spPr>
          <a:xfrm>
            <a:off x="7119962" y="4967675"/>
            <a:ext cx="544335" cy="327922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FIN</a:t>
            </a:r>
            <a:endParaRPr lang="es-CO" sz="1100" dirty="0">
              <a:solidFill>
                <a:schemeClr val="tx1"/>
              </a:solidFill>
            </a:endParaRPr>
          </a:p>
        </p:txBody>
      </p:sp>
      <p:cxnSp>
        <p:nvCxnSpPr>
          <p:cNvPr id="87" name="86 Conector recto de flecha"/>
          <p:cNvCxnSpPr>
            <a:stCxn id="3" idx="4"/>
            <a:endCxn id="2" idx="0"/>
          </p:cNvCxnSpPr>
          <p:nvPr/>
        </p:nvCxnSpPr>
        <p:spPr>
          <a:xfrm flipH="1">
            <a:off x="891886" y="1579026"/>
            <a:ext cx="1732" cy="3230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 de flecha"/>
          <p:cNvCxnSpPr>
            <a:stCxn id="2" idx="3"/>
            <a:endCxn id="7" idx="1"/>
          </p:cNvCxnSpPr>
          <p:nvPr/>
        </p:nvCxnSpPr>
        <p:spPr>
          <a:xfrm flipV="1">
            <a:off x="1719978" y="2366882"/>
            <a:ext cx="221012" cy="32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 de flecha"/>
          <p:cNvCxnSpPr>
            <a:stCxn id="7" idx="2"/>
            <a:endCxn id="111" idx="0"/>
          </p:cNvCxnSpPr>
          <p:nvPr/>
        </p:nvCxnSpPr>
        <p:spPr>
          <a:xfrm>
            <a:off x="3021110" y="2888940"/>
            <a:ext cx="1012" cy="352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 de flecha"/>
          <p:cNvCxnSpPr>
            <a:stCxn id="7" idx="3"/>
            <a:endCxn id="17" idx="1"/>
          </p:cNvCxnSpPr>
          <p:nvPr/>
        </p:nvCxnSpPr>
        <p:spPr>
          <a:xfrm>
            <a:off x="4101230" y="2366882"/>
            <a:ext cx="287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Conector recto de flecha"/>
          <p:cNvCxnSpPr>
            <a:stCxn id="17" idx="3"/>
            <a:endCxn id="44" idx="1"/>
          </p:cNvCxnSpPr>
          <p:nvPr/>
        </p:nvCxnSpPr>
        <p:spPr>
          <a:xfrm>
            <a:off x="6044472" y="2366882"/>
            <a:ext cx="2794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 de flecha"/>
          <p:cNvCxnSpPr>
            <a:stCxn id="44" idx="2"/>
            <a:endCxn id="58" idx="0"/>
          </p:cNvCxnSpPr>
          <p:nvPr/>
        </p:nvCxnSpPr>
        <p:spPr>
          <a:xfrm flipH="1">
            <a:off x="7392130" y="2888940"/>
            <a:ext cx="11875" cy="8737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 de flecha"/>
          <p:cNvCxnSpPr>
            <a:stCxn id="58" idx="2"/>
            <a:endCxn id="72" idx="0"/>
          </p:cNvCxnSpPr>
          <p:nvPr/>
        </p:nvCxnSpPr>
        <p:spPr>
          <a:xfrm>
            <a:off x="7392130" y="4698828"/>
            <a:ext cx="0" cy="2688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104 Conector recto de flecha"/>
          <p:cNvCxnSpPr>
            <a:stCxn id="44" idx="3"/>
            <a:endCxn id="64" idx="1"/>
          </p:cNvCxnSpPr>
          <p:nvPr/>
        </p:nvCxnSpPr>
        <p:spPr>
          <a:xfrm>
            <a:off x="8484125" y="2366882"/>
            <a:ext cx="194730" cy="5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CuadroTexto"/>
          <p:cNvSpPr txBox="1"/>
          <p:nvPr/>
        </p:nvSpPr>
        <p:spPr>
          <a:xfrm>
            <a:off x="185033" y="6103908"/>
            <a:ext cx="4315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chemeClr val="accent2">
                    <a:lumMod val="75000"/>
                  </a:schemeClr>
                </a:solidFill>
              </a:rPr>
              <a:t>*El acta de validación es la que se genera entre el PMSE y la SE</a:t>
            </a:r>
          </a:p>
          <a:p>
            <a:r>
              <a:rPr lang="es-CO" sz="1200" b="1" dirty="0" smtClean="0">
                <a:solidFill>
                  <a:schemeClr val="accent2">
                    <a:lumMod val="75000"/>
                  </a:schemeClr>
                </a:solidFill>
              </a:rPr>
              <a:t>LCIE</a:t>
            </a:r>
            <a:r>
              <a:rPr lang="es-CO" sz="1200" dirty="0" smtClean="0">
                <a:solidFill>
                  <a:schemeClr val="accent2">
                    <a:lumMod val="75000"/>
                  </a:schemeClr>
                </a:solidFill>
              </a:rPr>
              <a:t>: Lista de Chequeo Implementación de la Estructura</a:t>
            </a:r>
            <a:endParaRPr lang="es-CO" sz="1200" dirty="0"/>
          </a:p>
        </p:txBody>
      </p:sp>
      <p:sp>
        <p:nvSpPr>
          <p:cNvPr id="111" name="110 Decisión"/>
          <p:cNvSpPr/>
          <p:nvPr/>
        </p:nvSpPr>
        <p:spPr>
          <a:xfrm>
            <a:off x="1942002" y="3241012"/>
            <a:ext cx="2160240" cy="1044116"/>
          </a:xfrm>
          <a:prstGeom prst="flowChartDecisi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100" dirty="0">
                <a:solidFill>
                  <a:schemeClr val="tx1"/>
                </a:solidFill>
              </a:rPr>
              <a:t>3</a:t>
            </a:r>
            <a:r>
              <a:rPr lang="es-CO" sz="1100" dirty="0" smtClean="0">
                <a:solidFill>
                  <a:schemeClr val="tx1"/>
                </a:solidFill>
              </a:rPr>
              <a:t>. </a:t>
            </a:r>
            <a:r>
              <a:rPr lang="es-CO" sz="1100" dirty="0">
                <a:solidFill>
                  <a:schemeClr val="tx1"/>
                </a:solidFill>
              </a:rPr>
              <a:t>¿</a:t>
            </a:r>
            <a:r>
              <a:rPr lang="es-CO" sz="1100" dirty="0" smtClean="0">
                <a:solidFill>
                  <a:schemeClr val="tx1"/>
                </a:solidFill>
              </a:rPr>
              <a:t>Cuenta con acta de validación</a:t>
            </a:r>
            <a:r>
              <a:rPr lang="es-CO" sz="1100" dirty="0" smtClean="0">
                <a:solidFill>
                  <a:srgbClr val="C00000"/>
                </a:solidFill>
              </a:rPr>
              <a:t>*</a:t>
            </a:r>
            <a:r>
              <a:rPr lang="es-CO" sz="1100" dirty="0" smtClean="0">
                <a:solidFill>
                  <a:schemeClr val="tx1"/>
                </a:solidFill>
              </a:rPr>
              <a:t>?</a:t>
            </a:r>
            <a:endParaRPr lang="es-CO" sz="1100" b="0" i="0" u="none" strike="noStrike" dirty="0" smtClean="0">
              <a:effectLst/>
              <a:latin typeface="Arial"/>
            </a:endParaRPr>
          </a:p>
        </p:txBody>
      </p:sp>
      <p:sp>
        <p:nvSpPr>
          <p:cNvPr id="113" name="112 Flecha izquierda"/>
          <p:cNvSpPr/>
          <p:nvPr/>
        </p:nvSpPr>
        <p:spPr>
          <a:xfrm>
            <a:off x="1555667" y="3679599"/>
            <a:ext cx="247436" cy="20005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4" name="113 Rectángulo"/>
          <p:cNvSpPr/>
          <p:nvPr/>
        </p:nvSpPr>
        <p:spPr>
          <a:xfrm>
            <a:off x="4726381" y="3527044"/>
            <a:ext cx="1045024" cy="47136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5. </a:t>
            </a:r>
            <a:r>
              <a:rPr lang="es-CO" sz="1100" dirty="0" smtClean="0">
                <a:solidFill>
                  <a:schemeClr val="tx1"/>
                </a:solidFill>
              </a:rPr>
              <a:t>Generar informe</a:t>
            </a:r>
            <a:endParaRPr lang="es-CO" sz="1100" dirty="0">
              <a:solidFill>
                <a:schemeClr val="tx1"/>
              </a:solidFill>
            </a:endParaRPr>
          </a:p>
        </p:txBody>
      </p:sp>
      <p:sp>
        <p:nvSpPr>
          <p:cNvPr id="115" name="114 Rectángulo"/>
          <p:cNvSpPr/>
          <p:nvPr/>
        </p:nvSpPr>
        <p:spPr>
          <a:xfrm>
            <a:off x="2289030" y="4746709"/>
            <a:ext cx="1463570" cy="77531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4. Entregar formatos según Tipología y Generar informe</a:t>
            </a:r>
            <a:endParaRPr lang="es-CO" sz="1100" dirty="0">
              <a:solidFill>
                <a:schemeClr val="tx1"/>
              </a:solidFill>
            </a:endParaRPr>
          </a:p>
        </p:txBody>
      </p:sp>
      <p:sp>
        <p:nvSpPr>
          <p:cNvPr id="116" name="115 Elipse"/>
          <p:cNvSpPr/>
          <p:nvPr/>
        </p:nvSpPr>
        <p:spPr>
          <a:xfrm>
            <a:off x="4976208" y="4965211"/>
            <a:ext cx="544335" cy="327922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FIN</a:t>
            </a:r>
            <a:endParaRPr lang="es-CO" sz="1100" dirty="0">
              <a:solidFill>
                <a:schemeClr val="tx1"/>
              </a:solidFill>
            </a:endParaRPr>
          </a:p>
        </p:txBody>
      </p:sp>
      <p:cxnSp>
        <p:nvCxnSpPr>
          <p:cNvPr id="118" name="117 Conector recto de flecha"/>
          <p:cNvCxnSpPr>
            <a:stCxn id="111" idx="3"/>
            <a:endCxn id="114" idx="1"/>
          </p:cNvCxnSpPr>
          <p:nvPr/>
        </p:nvCxnSpPr>
        <p:spPr>
          <a:xfrm flipV="1">
            <a:off x="4102242" y="3762724"/>
            <a:ext cx="624139" cy="3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118 CuadroTexto"/>
          <p:cNvSpPr txBox="1"/>
          <p:nvPr/>
        </p:nvSpPr>
        <p:spPr>
          <a:xfrm>
            <a:off x="3997990" y="3507008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/>
              <a:t>SI</a:t>
            </a:r>
            <a:endParaRPr lang="es-CO" sz="1200" b="1" dirty="0"/>
          </a:p>
        </p:txBody>
      </p:sp>
      <p:cxnSp>
        <p:nvCxnSpPr>
          <p:cNvPr id="121" name="120 Conector recto de flecha"/>
          <p:cNvCxnSpPr>
            <a:stCxn id="111" idx="2"/>
            <a:endCxn id="115" idx="0"/>
          </p:cNvCxnSpPr>
          <p:nvPr/>
        </p:nvCxnSpPr>
        <p:spPr>
          <a:xfrm flipH="1">
            <a:off x="3020815" y="4285128"/>
            <a:ext cx="1307" cy="4615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121 CuadroTexto"/>
          <p:cNvSpPr txBox="1"/>
          <p:nvPr/>
        </p:nvSpPr>
        <p:spPr>
          <a:xfrm>
            <a:off x="2640576" y="4308878"/>
            <a:ext cx="46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/>
              <a:t>NO</a:t>
            </a:r>
            <a:endParaRPr lang="es-CO" sz="1200" b="1" dirty="0"/>
          </a:p>
        </p:txBody>
      </p:sp>
      <p:cxnSp>
        <p:nvCxnSpPr>
          <p:cNvPr id="124" name="123 Conector recto de flecha"/>
          <p:cNvCxnSpPr>
            <a:stCxn id="115" idx="3"/>
            <a:endCxn id="116" idx="2"/>
          </p:cNvCxnSpPr>
          <p:nvPr/>
        </p:nvCxnSpPr>
        <p:spPr>
          <a:xfrm flipV="1">
            <a:off x="3752600" y="5129172"/>
            <a:ext cx="1223608" cy="51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 de flecha"/>
          <p:cNvCxnSpPr>
            <a:stCxn id="114" idx="2"/>
            <a:endCxn id="116" idx="0"/>
          </p:cNvCxnSpPr>
          <p:nvPr/>
        </p:nvCxnSpPr>
        <p:spPr>
          <a:xfrm flipH="1">
            <a:off x="5248376" y="3998404"/>
            <a:ext cx="517" cy="9668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132 CuadroTexto"/>
          <p:cNvSpPr txBox="1"/>
          <p:nvPr/>
        </p:nvSpPr>
        <p:spPr>
          <a:xfrm>
            <a:off x="510635" y="83127"/>
            <a:ext cx="8346346" cy="3681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dirty="0" smtClean="0"/>
              <a:t>Procedimiento para el seguimiento a la Implementación de la Estructura Organizacional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3188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/>
      <p:bldP spid="17" grpId="0" animBg="1"/>
      <p:bldP spid="22" grpId="0"/>
      <p:bldP spid="40" grpId="0" animBg="1"/>
      <p:bldP spid="42" grpId="0" animBg="1"/>
      <p:bldP spid="43" grpId="0" animBg="1"/>
      <p:bldP spid="44" grpId="0" animBg="1"/>
      <p:bldP spid="58" grpId="0" animBg="1"/>
      <p:bldP spid="62" grpId="0"/>
      <p:bldP spid="64" grpId="0" animBg="1"/>
      <p:bldP spid="66" grpId="0"/>
      <p:bldP spid="72" grpId="0" animBg="1"/>
      <p:bldP spid="111" grpId="0" animBg="1"/>
      <p:bldP spid="113" grpId="0" animBg="1"/>
      <p:bldP spid="114" grpId="0" animBg="1"/>
      <p:bldP spid="115" grpId="0" animBg="1"/>
      <p:bldP spid="116" grpId="0" animBg="1"/>
      <p:bldP spid="119" grpId="0"/>
      <p:bldP spid="1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3794" y="1902084"/>
            <a:ext cx="1656184" cy="93610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9. Verificar relación entre acta de validación y acto de adopción. </a:t>
            </a:r>
            <a:r>
              <a:rPr lang="es-CO" sz="1100" dirty="0" smtClean="0">
                <a:solidFill>
                  <a:schemeClr val="tx1"/>
                </a:solidFill>
              </a:rPr>
              <a:t>(</a:t>
            </a:r>
            <a:r>
              <a:rPr lang="es-CO" sz="1100" dirty="0" smtClean="0">
                <a:solidFill>
                  <a:schemeClr val="accent2">
                    <a:lumMod val="75000"/>
                  </a:schemeClr>
                </a:solidFill>
              </a:rPr>
              <a:t>Requisito 1 de la LCIE</a:t>
            </a:r>
            <a:r>
              <a:rPr lang="es-CO" sz="11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6 Decisión"/>
          <p:cNvSpPr/>
          <p:nvPr/>
        </p:nvSpPr>
        <p:spPr>
          <a:xfrm>
            <a:off x="1929115" y="1844824"/>
            <a:ext cx="2160240" cy="1044116"/>
          </a:xfrm>
          <a:prstGeom prst="flowChartDecision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dirty="0" smtClean="0">
                <a:solidFill>
                  <a:schemeClr val="tx1"/>
                </a:solidFill>
              </a:rPr>
              <a:t>10. ¿Existe correspondencia?</a:t>
            </a:r>
            <a:endParaRPr lang="es-CO" sz="1000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172903" y="3933056"/>
            <a:ext cx="1656184" cy="93610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11. </a:t>
            </a:r>
            <a:r>
              <a:rPr lang="es-CO" sz="1200" dirty="0" smtClean="0">
                <a:solidFill>
                  <a:schemeClr val="tx1"/>
                </a:solidFill>
              </a:rPr>
              <a:t>Terminar el diligenciamiento de las listas de chequeo y generar informe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604951" y="3238916"/>
            <a:ext cx="46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200" b="1" dirty="0" smtClean="0"/>
              <a:t>NO</a:t>
            </a:r>
            <a:endParaRPr lang="es-CO" sz="1200" b="1" dirty="0"/>
          </a:p>
        </p:txBody>
      </p:sp>
      <p:sp>
        <p:nvSpPr>
          <p:cNvPr id="17" name="16 Rectángulo"/>
          <p:cNvSpPr/>
          <p:nvPr/>
        </p:nvSpPr>
        <p:spPr>
          <a:xfrm>
            <a:off x="4432532" y="1880828"/>
            <a:ext cx="1656184" cy="97210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12. Verificar la existencia del decreto de cargos </a:t>
            </a:r>
            <a:r>
              <a:rPr lang="es-CO" sz="1200" dirty="0" smtClean="0">
                <a:solidFill>
                  <a:schemeClr val="tx1"/>
                </a:solidFill>
              </a:rPr>
              <a:t>(</a:t>
            </a:r>
            <a:r>
              <a:rPr lang="es-CO" sz="1200" dirty="0" smtClean="0">
                <a:solidFill>
                  <a:schemeClr val="accent2">
                    <a:lumMod val="75000"/>
                  </a:schemeClr>
                </a:solidFill>
              </a:rPr>
              <a:t>Requisito 2 de la LCIE</a:t>
            </a:r>
            <a:r>
              <a:rPr lang="es-CO" sz="12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4012359" y="2132856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/>
              <a:t>SI</a:t>
            </a:r>
            <a:endParaRPr lang="es-CO" sz="1200" b="1" dirty="0"/>
          </a:p>
        </p:txBody>
      </p:sp>
      <p:sp>
        <p:nvSpPr>
          <p:cNvPr id="44" name="43 Decisión"/>
          <p:cNvSpPr/>
          <p:nvPr/>
        </p:nvSpPr>
        <p:spPr>
          <a:xfrm>
            <a:off x="6376748" y="1844824"/>
            <a:ext cx="1897294" cy="1044116"/>
          </a:xfrm>
          <a:prstGeom prst="flowChartDecision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dirty="0" smtClean="0">
                <a:solidFill>
                  <a:schemeClr val="tx1"/>
                </a:solidFill>
              </a:rPr>
              <a:t>13. </a:t>
            </a:r>
            <a:r>
              <a:rPr lang="es-CO" sz="1000" dirty="0">
                <a:solidFill>
                  <a:schemeClr val="tx1"/>
                </a:solidFill>
              </a:rPr>
              <a:t>¿</a:t>
            </a:r>
            <a:r>
              <a:rPr lang="es-CO" sz="1000" dirty="0" smtClean="0">
                <a:solidFill>
                  <a:schemeClr val="tx1"/>
                </a:solidFill>
              </a:rPr>
              <a:t>Existe decreto de cargos y manual de funciones?</a:t>
            </a:r>
            <a:endParaRPr lang="es-CO" sz="1000" dirty="0">
              <a:solidFill>
                <a:schemeClr val="tx1"/>
              </a:solidFill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7884368" y="6046839"/>
            <a:ext cx="540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dirty="0" smtClean="0"/>
              <a:t>2/3</a:t>
            </a:r>
            <a:endParaRPr lang="es-CO" sz="1400" b="1" dirty="0"/>
          </a:p>
        </p:txBody>
      </p:sp>
      <p:sp>
        <p:nvSpPr>
          <p:cNvPr id="58" name="57 Rectángulo"/>
          <p:cNvSpPr/>
          <p:nvPr/>
        </p:nvSpPr>
        <p:spPr>
          <a:xfrm>
            <a:off x="6522858" y="3933056"/>
            <a:ext cx="1656184" cy="93610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14. </a:t>
            </a:r>
            <a:r>
              <a:rPr lang="es-CO" sz="1200" dirty="0" smtClean="0">
                <a:solidFill>
                  <a:schemeClr val="tx1"/>
                </a:solidFill>
              </a:rPr>
              <a:t>Terminar el diligenciamiento de las listas de chequeo y generar informe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6931931" y="3250790"/>
            <a:ext cx="46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200" b="1" dirty="0" smtClean="0"/>
              <a:t>NO</a:t>
            </a:r>
            <a:endParaRPr lang="es-CO" sz="1200" b="1" dirty="0"/>
          </a:p>
        </p:txBody>
      </p:sp>
      <p:sp>
        <p:nvSpPr>
          <p:cNvPr id="27" name="26 Conector fuera de página"/>
          <p:cNvSpPr/>
          <p:nvPr/>
        </p:nvSpPr>
        <p:spPr>
          <a:xfrm>
            <a:off x="630348" y="1216023"/>
            <a:ext cx="521560" cy="398628"/>
          </a:xfrm>
          <a:prstGeom prst="flowChartOffpageConnector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800" dirty="0" smtClean="0">
                <a:solidFill>
                  <a:schemeClr val="tx1"/>
                </a:solidFill>
              </a:rPr>
              <a:t>Act. 7</a:t>
            </a:r>
          </a:p>
          <a:p>
            <a:pPr algn="ctr"/>
            <a:r>
              <a:rPr lang="es-CO" sz="800" dirty="0" smtClean="0">
                <a:solidFill>
                  <a:schemeClr val="tx1"/>
                </a:solidFill>
              </a:rPr>
              <a:t>Pág. 1</a:t>
            </a:r>
            <a:endParaRPr lang="es-CO" sz="800" dirty="0">
              <a:solidFill>
                <a:schemeClr val="tx1"/>
              </a:solidFill>
            </a:endParaRPr>
          </a:p>
        </p:txBody>
      </p:sp>
      <p:cxnSp>
        <p:nvCxnSpPr>
          <p:cNvPr id="10" name="9 Conector recto de flecha"/>
          <p:cNvCxnSpPr>
            <a:stCxn id="27" idx="2"/>
            <a:endCxn id="2" idx="0"/>
          </p:cNvCxnSpPr>
          <p:nvPr/>
        </p:nvCxnSpPr>
        <p:spPr>
          <a:xfrm>
            <a:off x="891128" y="1614651"/>
            <a:ext cx="758" cy="2874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185034" y="6103908"/>
            <a:ext cx="3916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 smtClean="0">
                <a:solidFill>
                  <a:schemeClr val="accent2">
                    <a:lumMod val="75000"/>
                  </a:schemeClr>
                </a:solidFill>
              </a:rPr>
              <a:t>LCIE</a:t>
            </a:r>
            <a:r>
              <a:rPr lang="es-CO" sz="1200" dirty="0" smtClean="0">
                <a:solidFill>
                  <a:schemeClr val="accent2">
                    <a:lumMod val="75000"/>
                  </a:schemeClr>
                </a:solidFill>
              </a:rPr>
              <a:t>: Lista de Chequeo Implementación de la Estructura</a:t>
            </a:r>
          </a:p>
        </p:txBody>
      </p:sp>
      <p:cxnSp>
        <p:nvCxnSpPr>
          <p:cNvPr id="14" name="13 Conector recto de flecha"/>
          <p:cNvCxnSpPr>
            <a:stCxn id="2" idx="3"/>
            <a:endCxn id="7" idx="1"/>
          </p:cNvCxnSpPr>
          <p:nvPr/>
        </p:nvCxnSpPr>
        <p:spPr>
          <a:xfrm flipV="1">
            <a:off x="1719978" y="2366882"/>
            <a:ext cx="209137" cy="32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stCxn id="7" idx="3"/>
            <a:endCxn id="17" idx="1"/>
          </p:cNvCxnSpPr>
          <p:nvPr/>
        </p:nvCxnSpPr>
        <p:spPr>
          <a:xfrm>
            <a:off x="4089355" y="2366882"/>
            <a:ext cx="34317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>
            <a:stCxn id="7" idx="2"/>
            <a:endCxn id="8" idx="0"/>
          </p:cNvCxnSpPr>
          <p:nvPr/>
        </p:nvCxnSpPr>
        <p:spPr>
          <a:xfrm flipH="1">
            <a:off x="3000995" y="2888940"/>
            <a:ext cx="8240" cy="104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uadroTexto"/>
          <p:cNvSpPr txBox="1"/>
          <p:nvPr/>
        </p:nvSpPr>
        <p:spPr>
          <a:xfrm>
            <a:off x="273142" y="3250430"/>
            <a:ext cx="1282709" cy="86177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000" b="1" dirty="0" smtClean="0">
                <a:solidFill>
                  <a:schemeClr val="tx1"/>
                </a:solidFill>
                <a:hlinkClick r:id="rId2" action="ppaction://hlinksldjump"/>
              </a:rPr>
              <a:t>62 SE  cuentan con estructura Implementada, es decir con acto de adopción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25" name="24 Flecha abajo"/>
          <p:cNvSpPr/>
          <p:nvPr/>
        </p:nvSpPr>
        <p:spPr>
          <a:xfrm>
            <a:off x="855973" y="2960190"/>
            <a:ext cx="141648" cy="1986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8" name="27 Conector recto de flecha"/>
          <p:cNvCxnSpPr>
            <a:stCxn id="17" idx="3"/>
            <a:endCxn id="44" idx="1"/>
          </p:cNvCxnSpPr>
          <p:nvPr/>
        </p:nvCxnSpPr>
        <p:spPr>
          <a:xfrm>
            <a:off x="6088716" y="236688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Elipse"/>
          <p:cNvSpPr/>
          <p:nvPr/>
        </p:nvSpPr>
        <p:spPr>
          <a:xfrm>
            <a:off x="2725192" y="5157675"/>
            <a:ext cx="544335" cy="327922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FIN</a:t>
            </a:r>
            <a:endParaRPr lang="es-CO" sz="1100" dirty="0">
              <a:solidFill>
                <a:schemeClr val="tx1"/>
              </a:solidFill>
            </a:endParaRPr>
          </a:p>
        </p:txBody>
      </p:sp>
      <p:cxnSp>
        <p:nvCxnSpPr>
          <p:cNvPr id="30" name="29 Conector recto de flecha"/>
          <p:cNvCxnSpPr>
            <a:stCxn id="8" idx="2"/>
            <a:endCxn id="46" idx="0"/>
          </p:cNvCxnSpPr>
          <p:nvPr/>
        </p:nvCxnSpPr>
        <p:spPr>
          <a:xfrm flipH="1">
            <a:off x="2997360" y="4869160"/>
            <a:ext cx="3635" cy="2885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Elipse"/>
          <p:cNvSpPr/>
          <p:nvPr/>
        </p:nvSpPr>
        <p:spPr>
          <a:xfrm>
            <a:off x="7078783" y="5167575"/>
            <a:ext cx="544335" cy="327922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FIN</a:t>
            </a:r>
            <a:endParaRPr lang="es-CO" sz="1100" dirty="0">
              <a:solidFill>
                <a:schemeClr val="tx1"/>
              </a:solidFill>
            </a:endParaRPr>
          </a:p>
        </p:txBody>
      </p:sp>
      <p:cxnSp>
        <p:nvCxnSpPr>
          <p:cNvPr id="34" name="33 Conector recto de flecha"/>
          <p:cNvCxnSpPr>
            <a:stCxn id="58" idx="2"/>
            <a:endCxn id="49" idx="0"/>
          </p:cNvCxnSpPr>
          <p:nvPr/>
        </p:nvCxnSpPr>
        <p:spPr>
          <a:xfrm>
            <a:off x="7350950" y="4869160"/>
            <a:ext cx="1" cy="2984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44" idx="2"/>
            <a:endCxn id="58" idx="0"/>
          </p:cNvCxnSpPr>
          <p:nvPr/>
        </p:nvCxnSpPr>
        <p:spPr>
          <a:xfrm>
            <a:off x="7325395" y="2888940"/>
            <a:ext cx="25555" cy="104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Conector fuera de página"/>
          <p:cNvSpPr/>
          <p:nvPr/>
        </p:nvSpPr>
        <p:spPr>
          <a:xfrm>
            <a:off x="8458635" y="2191247"/>
            <a:ext cx="649739" cy="362212"/>
          </a:xfrm>
          <a:prstGeom prst="flowChartOffpageConnector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800" dirty="0" smtClean="0">
                <a:solidFill>
                  <a:schemeClr val="tx1"/>
                </a:solidFill>
              </a:rPr>
              <a:t>Act. 15</a:t>
            </a:r>
          </a:p>
          <a:p>
            <a:pPr algn="ctr"/>
            <a:r>
              <a:rPr lang="es-CO" sz="800" dirty="0" smtClean="0">
                <a:solidFill>
                  <a:schemeClr val="tx1"/>
                </a:solidFill>
              </a:rPr>
              <a:t>Pág. 3</a:t>
            </a:r>
            <a:endParaRPr lang="es-CO" sz="800" dirty="0">
              <a:solidFill>
                <a:schemeClr val="tx1"/>
              </a:solidFill>
            </a:endParaRPr>
          </a:p>
        </p:txBody>
      </p:sp>
      <p:cxnSp>
        <p:nvCxnSpPr>
          <p:cNvPr id="38" name="37 Conector recto de flecha"/>
          <p:cNvCxnSpPr>
            <a:stCxn id="44" idx="3"/>
            <a:endCxn id="53" idx="1"/>
          </p:cNvCxnSpPr>
          <p:nvPr/>
        </p:nvCxnSpPr>
        <p:spPr>
          <a:xfrm>
            <a:off x="8274042" y="2366882"/>
            <a:ext cx="184593" cy="5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CuadroTexto"/>
          <p:cNvSpPr txBox="1"/>
          <p:nvPr/>
        </p:nvSpPr>
        <p:spPr>
          <a:xfrm>
            <a:off x="510635" y="83127"/>
            <a:ext cx="8346346" cy="3681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dirty="0" smtClean="0"/>
              <a:t>Procedimiento para el seguimiento a la Implementación de la Estructura Organizacional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4401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6" grpId="0"/>
      <p:bldP spid="17" grpId="0" animBg="1"/>
      <p:bldP spid="22" grpId="0"/>
      <p:bldP spid="44" grpId="0" animBg="1"/>
      <p:bldP spid="58" grpId="0" animBg="1"/>
      <p:bldP spid="62" grpId="0"/>
      <p:bldP spid="46" grpId="0" animBg="1"/>
      <p:bldP spid="49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750" y="1818958"/>
            <a:ext cx="1719978" cy="109049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15. Verificar relación entre acta de validación , decreto de cargos y manual de funciones </a:t>
            </a:r>
            <a:r>
              <a:rPr lang="es-CO" sz="1100" dirty="0" smtClean="0">
                <a:solidFill>
                  <a:schemeClr val="tx1"/>
                </a:solidFill>
              </a:rPr>
              <a:t>(</a:t>
            </a:r>
            <a:r>
              <a:rPr lang="es-CO" sz="1100" dirty="0" smtClean="0">
                <a:solidFill>
                  <a:schemeClr val="accent2">
                    <a:lumMod val="75000"/>
                  </a:schemeClr>
                </a:solidFill>
              </a:rPr>
              <a:t>Requisito 2 de la LCIE y  LCVC</a:t>
            </a:r>
            <a:r>
              <a:rPr lang="es-CO" sz="11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6 Decisión"/>
          <p:cNvSpPr/>
          <p:nvPr/>
        </p:nvSpPr>
        <p:spPr>
          <a:xfrm>
            <a:off x="1964740" y="1844824"/>
            <a:ext cx="2160240" cy="1044116"/>
          </a:xfrm>
          <a:prstGeom prst="flowChartDecision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dirty="0" smtClean="0">
                <a:solidFill>
                  <a:schemeClr val="tx1"/>
                </a:solidFill>
              </a:rPr>
              <a:t>16. ¿Existe correspondencia?</a:t>
            </a:r>
            <a:endParaRPr lang="es-CO" sz="1000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208528" y="3933056"/>
            <a:ext cx="1656184" cy="93610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17. </a:t>
            </a:r>
            <a:r>
              <a:rPr lang="es-CO" sz="1200" dirty="0" smtClean="0">
                <a:solidFill>
                  <a:schemeClr val="tx1"/>
                </a:solidFill>
              </a:rPr>
              <a:t>Terminar el diligenciamiento de las listas de chequeo y generar informe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604951" y="3512041"/>
            <a:ext cx="46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200" b="1" dirty="0" smtClean="0"/>
              <a:t>NO</a:t>
            </a:r>
            <a:endParaRPr lang="es-CO" sz="1200" b="1" dirty="0"/>
          </a:p>
        </p:txBody>
      </p:sp>
      <p:sp>
        <p:nvSpPr>
          <p:cNvPr id="17" name="16 Rectángulo"/>
          <p:cNvSpPr/>
          <p:nvPr/>
        </p:nvSpPr>
        <p:spPr>
          <a:xfrm>
            <a:off x="4432532" y="1880828"/>
            <a:ext cx="1656184" cy="97210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18. Verificar provisión de cargos </a:t>
            </a:r>
            <a:r>
              <a:rPr lang="es-CO" sz="1200" dirty="0" smtClean="0">
                <a:solidFill>
                  <a:schemeClr val="tx1"/>
                </a:solidFill>
              </a:rPr>
              <a:t>(</a:t>
            </a:r>
            <a:r>
              <a:rPr lang="es-CO" sz="1200" dirty="0" smtClean="0">
                <a:solidFill>
                  <a:schemeClr val="accent2">
                    <a:lumMod val="75000"/>
                  </a:schemeClr>
                </a:solidFill>
              </a:rPr>
              <a:t>Requisito 3 de la LCIE</a:t>
            </a:r>
            <a:r>
              <a:rPr lang="es-CO" sz="12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4012359" y="2132856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/>
              <a:t>SI</a:t>
            </a:r>
            <a:endParaRPr lang="es-CO" sz="1200" b="1" dirty="0"/>
          </a:p>
        </p:txBody>
      </p:sp>
      <p:sp>
        <p:nvSpPr>
          <p:cNvPr id="44" name="43 Decisión"/>
          <p:cNvSpPr/>
          <p:nvPr/>
        </p:nvSpPr>
        <p:spPr>
          <a:xfrm>
            <a:off x="6376748" y="1844824"/>
            <a:ext cx="1897294" cy="1044116"/>
          </a:xfrm>
          <a:prstGeom prst="flowChartDecision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dirty="0" smtClean="0">
                <a:solidFill>
                  <a:schemeClr val="tx1"/>
                </a:solidFill>
              </a:rPr>
              <a:t>19. ¿Se han provisto los cargos conforme a la norma?</a:t>
            </a:r>
            <a:endParaRPr lang="es-CO" sz="1000" dirty="0">
              <a:solidFill>
                <a:schemeClr val="tx1"/>
              </a:solidFill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7884368" y="6046839"/>
            <a:ext cx="540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dirty="0" smtClean="0"/>
              <a:t>3/3</a:t>
            </a:r>
            <a:endParaRPr lang="es-CO" sz="1400" b="1" dirty="0"/>
          </a:p>
        </p:txBody>
      </p:sp>
      <p:sp>
        <p:nvSpPr>
          <p:cNvPr id="58" name="57 Rectángulo"/>
          <p:cNvSpPr/>
          <p:nvPr/>
        </p:nvSpPr>
        <p:spPr>
          <a:xfrm>
            <a:off x="6522858" y="3933056"/>
            <a:ext cx="1656184" cy="93610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20. </a:t>
            </a:r>
            <a:r>
              <a:rPr lang="es-CO" sz="1200" dirty="0" smtClean="0">
                <a:solidFill>
                  <a:schemeClr val="tx1"/>
                </a:solidFill>
              </a:rPr>
              <a:t>Terminar el diligenciamiento de la lista de chequeo y generar informe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6931931" y="3512040"/>
            <a:ext cx="46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200" b="1" dirty="0" smtClean="0"/>
              <a:t>NO</a:t>
            </a:r>
            <a:endParaRPr lang="es-CO" sz="1200" b="1" dirty="0"/>
          </a:p>
        </p:txBody>
      </p:sp>
      <p:sp>
        <p:nvSpPr>
          <p:cNvPr id="27" name="26 Conector fuera de página"/>
          <p:cNvSpPr/>
          <p:nvPr/>
        </p:nvSpPr>
        <p:spPr>
          <a:xfrm>
            <a:off x="594723" y="1216023"/>
            <a:ext cx="580936" cy="398628"/>
          </a:xfrm>
          <a:prstGeom prst="flowChartOffpageConnector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800" dirty="0" smtClean="0">
                <a:solidFill>
                  <a:schemeClr val="tx1"/>
                </a:solidFill>
              </a:rPr>
              <a:t>Act. 13</a:t>
            </a:r>
          </a:p>
          <a:p>
            <a:pPr algn="ctr"/>
            <a:r>
              <a:rPr lang="es-CO" sz="800" dirty="0" smtClean="0">
                <a:solidFill>
                  <a:schemeClr val="tx1"/>
                </a:solidFill>
              </a:rPr>
              <a:t>Pág. 2</a:t>
            </a:r>
            <a:endParaRPr lang="es-CO" sz="800" dirty="0">
              <a:solidFill>
                <a:schemeClr val="tx1"/>
              </a:solidFill>
            </a:endParaRPr>
          </a:p>
        </p:txBody>
      </p:sp>
      <p:cxnSp>
        <p:nvCxnSpPr>
          <p:cNvPr id="10" name="9 Conector recto de flecha"/>
          <p:cNvCxnSpPr>
            <a:stCxn id="27" idx="2"/>
            <a:endCxn id="2" idx="0"/>
          </p:cNvCxnSpPr>
          <p:nvPr/>
        </p:nvCxnSpPr>
        <p:spPr>
          <a:xfrm flipH="1">
            <a:off x="883739" y="1614651"/>
            <a:ext cx="1452" cy="2043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185034" y="6103908"/>
            <a:ext cx="3916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 smtClean="0">
                <a:solidFill>
                  <a:schemeClr val="accent2">
                    <a:lumMod val="75000"/>
                  </a:schemeClr>
                </a:solidFill>
              </a:rPr>
              <a:t>LCIE</a:t>
            </a:r>
            <a:r>
              <a:rPr lang="es-CO" sz="1200" dirty="0" smtClean="0">
                <a:solidFill>
                  <a:schemeClr val="accent2">
                    <a:lumMod val="75000"/>
                  </a:schemeClr>
                </a:solidFill>
              </a:rPr>
              <a:t>: Lista de Chequeo Implementación de la Estructura</a:t>
            </a:r>
          </a:p>
          <a:p>
            <a:r>
              <a:rPr lang="es-CO" sz="1200" b="1" dirty="0" smtClean="0">
                <a:solidFill>
                  <a:schemeClr val="accent2">
                    <a:lumMod val="75000"/>
                  </a:schemeClr>
                </a:solidFill>
              </a:rPr>
              <a:t>LCVC</a:t>
            </a:r>
            <a:r>
              <a:rPr lang="es-CO" sz="1200" dirty="0" smtClean="0">
                <a:solidFill>
                  <a:schemeClr val="accent2">
                    <a:lumMod val="75000"/>
                  </a:schemeClr>
                </a:solidFill>
              </a:rPr>
              <a:t>: Lista de Chequeo Validación de Cargos</a:t>
            </a:r>
            <a:endParaRPr lang="es-CO" sz="1200" dirty="0"/>
          </a:p>
        </p:txBody>
      </p:sp>
      <p:cxnSp>
        <p:nvCxnSpPr>
          <p:cNvPr id="14" name="13 Conector recto de flecha"/>
          <p:cNvCxnSpPr>
            <a:stCxn id="2" idx="3"/>
            <a:endCxn id="7" idx="1"/>
          </p:cNvCxnSpPr>
          <p:nvPr/>
        </p:nvCxnSpPr>
        <p:spPr>
          <a:xfrm>
            <a:off x="1743728" y="2364207"/>
            <a:ext cx="221012" cy="2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stCxn id="7" idx="3"/>
            <a:endCxn id="17" idx="1"/>
          </p:cNvCxnSpPr>
          <p:nvPr/>
        </p:nvCxnSpPr>
        <p:spPr>
          <a:xfrm>
            <a:off x="4124980" y="2366882"/>
            <a:ext cx="3075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>
            <a:stCxn id="7" idx="2"/>
            <a:endCxn id="8" idx="0"/>
          </p:cNvCxnSpPr>
          <p:nvPr/>
        </p:nvCxnSpPr>
        <p:spPr>
          <a:xfrm flipH="1">
            <a:off x="3036620" y="2888940"/>
            <a:ext cx="8240" cy="104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17" idx="3"/>
            <a:endCxn id="44" idx="1"/>
          </p:cNvCxnSpPr>
          <p:nvPr/>
        </p:nvCxnSpPr>
        <p:spPr>
          <a:xfrm>
            <a:off x="6088716" y="236688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Elipse"/>
          <p:cNvSpPr/>
          <p:nvPr/>
        </p:nvSpPr>
        <p:spPr>
          <a:xfrm>
            <a:off x="2760817" y="5157675"/>
            <a:ext cx="544335" cy="327922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FIN</a:t>
            </a:r>
            <a:endParaRPr lang="es-CO" sz="1100" dirty="0">
              <a:solidFill>
                <a:schemeClr val="tx1"/>
              </a:solidFill>
            </a:endParaRPr>
          </a:p>
        </p:txBody>
      </p:sp>
      <p:cxnSp>
        <p:nvCxnSpPr>
          <p:cNvPr id="30" name="29 Conector recto de flecha"/>
          <p:cNvCxnSpPr>
            <a:stCxn id="8" idx="2"/>
            <a:endCxn id="46" idx="0"/>
          </p:cNvCxnSpPr>
          <p:nvPr/>
        </p:nvCxnSpPr>
        <p:spPr>
          <a:xfrm flipH="1">
            <a:off x="3032985" y="4869160"/>
            <a:ext cx="3635" cy="2885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Elipse"/>
          <p:cNvSpPr/>
          <p:nvPr/>
        </p:nvSpPr>
        <p:spPr>
          <a:xfrm>
            <a:off x="7078783" y="5167575"/>
            <a:ext cx="544335" cy="327922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FIN</a:t>
            </a:r>
            <a:endParaRPr lang="es-CO" sz="1100" dirty="0">
              <a:solidFill>
                <a:schemeClr val="tx1"/>
              </a:solidFill>
            </a:endParaRPr>
          </a:p>
        </p:txBody>
      </p:sp>
      <p:cxnSp>
        <p:nvCxnSpPr>
          <p:cNvPr id="34" name="33 Conector recto de flecha"/>
          <p:cNvCxnSpPr>
            <a:stCxn id="58" idx="2"/>
            <a:endCxn id="49" idx="0"/>
          </p:cNvCxnSpPr>
          <p:nvPr/>
        </p:nvCxnSpPr>
        <p:spPr>
          <a:xfrm>
            <a:off x="7350950" y="4869160"/>
            <a:ext cx="1" cy="2984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44" idx="2"/>
            <a:endCxn id="58" idx="0"/>
          </p:cNvCxnSpPr>
          <p:nvPr/>
        </p:nvCxnSpPr>
        <p:spPr>
          <a:xfrm>
            <a:off x="7325395" y="2888940"/>
            <a:ext cx="25555" cy="104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>
            <a:stCxn id="44" idx="3"/>
            <a:endCxn id="37" idx="2"/>
          </p:cNvCxnSpPr>
          <p:nvPr/>
        </p:nvCxnSpPr>
        <p:spPr>
          <a:xfrm>
            <a:off x="8274042" y="2366882"/>
            <a:ext cx="220218" cy="5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Elipse"/>
          <p:cNvSpPr/>
          <p:nvPr/>
        </p:nvSpPr>
        <p:spPr>
          <a:xfrm>
            <a:off x="8494260" y="2208392"/>
            <a:ext cx="544335" cy="327922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</a:rPr>
              <a:t>FIN</a:t>
            </a:r>
            <a:endParaRPr lang="es-CO" sz="1100" dirty="0">
              <a:solidFill>
                <a:schemeClr val="tx1"/>
              </a:solidFill>
            </a:endParaRPr>
          </a:p>
        </p:txBody>
      </p:sp>
      <p:cxnSp>
        <p:nvCxnSpPr>
          <p:cNvPr id="21" name="20 Conector recto de flecha"/>
          <p:cNvCxnSpPr>
            <a:stCxn id="37" idx="4"/>
          </p:cNvCxnSpPr>
          <p:nvPr/>
        </p:nvCxnSpPr>
        <p:spPr>
          <a:xfrm flipH="1">
            <a:off x="8766427" y="2536314"/>
            <a:ext cx="1" cy="3166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Proceso predefinido"/>
          <p:cNvSpPr/>
          <p:nvPr/>
        </p:nvSpPr>
        <p:spPr>
          <a:xfrm>
            <a:off x="7661274" y="2888940"/>
            <a:ext cx="1445754" cy="606126"/>
          </a:xfrm>
          <a:prstGeom prst="flowChartPredefined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000" b="1" dirty="0" smtClean="0">
                <a:solidFill>
                  <a:schemeClr val="tx1"/>
                </a:solidFill>
              </a:rPr>
              <a:t>ESTRUCTURA IMPLEMENTADA Y OPERANDO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510635" y="83127"/>
            <a:ext cx="8346346" cy="3681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dirty="0" smtClean="0"/>
              <a:t>Procedimiento para el seguimiento a la Implementación de la Estructura Organizacional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3511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6" grpId="0"/>
      <p:bldP spid="17" grpId="0" animBg="1"/>
      <p:bldP spid="22" grpId="0"/>
      <p:bldP spid="44" grpId="0" animBg="1"/>
      <p:bldP spid="58" grpId="0" animBg="1"/>
      <p:bldP spid="62" grpId="0"/>
      <p:bldP spid="46" grpId="0" animBg="1"/>
      <p:bldP spid="49" grpId="0" animBg="1"/>
      <p:bldP spid="37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10635" y="463137"/>
            <a:ext cx="8346346" cy="3681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Secretarías en Proceso de viabilización (corte Junio 2012)</a:t>
            </a:r>
            <a:endParaRPr lang="es-CO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635214"/>
              </p:ext>
            </p:extLst>
          </p:nvPr>
        </p:nvGraphicFramePr>
        <p:xfrm>
          <a:off x="2770495" y="1516083"/>
          <a:ext cx="3020258" cy="290153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98765"/>
                <a:gridCol w="2521493"/>
              </a:tblGrid>
              <a:tr h="36269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N°</a:t>
                      </a:r>
                      <a:endParaRPr lang="es-CO" sz="18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SECRETARIA</a:t>
                      </a:r>
                      <a:endParaRPr lang="es-CO" sz="18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6269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effectLst/>
                          <a:latin typeface="Arial"/>
                        </a:rPr>
                        <a:t>1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Amazonas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6269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effectLst/>
                          <a:latin typeface="Arial"/>
                        </a:rPr>
                        <a:t>2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Bucaramanga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626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CO" sz="1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Palmira</a:t>
                      </a:r>
                      <a:endParaRPr lang="es-CO" sz="1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6269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effectLst/>
                          <a:latin typeface="Arial"/>
                        </a:rPr>
                        <a:t>4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 smtClean="0">
                          <a:effectLst/>
                        </a:rPr>
                        <a:t>Popayán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6269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effectLst/>
                          <a:latin typeface="Arial"/>
                        </a:rPr>
                        <a:t>5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Santander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6269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effectLst/>
                          <a:latin typeface="Arial"/>
                        </a:rPr>
                        <a:t>6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Soledad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6269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 smtClean="0">
                          <a:effectLst/>
                          <a:latin typeface="Arial"/>
                        </a:rPr>
                        <a:t>7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</a:rPr>
                        <a:t>Tunja</a:t>
                      </a:r>
                      <a:endParaRPr lang="es-CO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5 Flecha curvada hacia la izquierda">
            <a:hlinkClick r:id="rId2" action="ppaction://hlinksldjump"/>
          </p:cNvPr>
          <p:cNvSpPr/>
          <p:nvPr/>
        </p:nvSpPr>
        <p:spPr>
          <a:xfrm>
            <a:off x="8676439" y="6032665"/>
            <a:ext cx="261257" cy="30875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55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10635" y="463137"/>
            <a:ext cx="834634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Secretarías con estructura Viabilizada </a:t>
            </a:r>
            <a:r>
              <a:rPr lang="es-CO" dirty="0" smtClean="0"/>
              <a:t>(corte Junio 2012)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968759"/>
              </p:ext>
            </p:extLst>
          </p:nvPr>
        </p:nvGraphicFramePr>
        <p:xfrm>
          <a:off x="743891" y="1440053"/>
          <a:ext cx="3309493" cy="44100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6086"/>
                <a:gridCol w="2303407"/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s-CO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SECRETARIA</a:t>
                      </a:r>
                      <a:endParaRPr lang="es-CO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1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Atlántico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2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Barrancabermeja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3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Bello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4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Buga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5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Córdoba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u="none" strike="noStrike" dirty="0" smtClean="0">
                          <a:effectLst/>
                        </a:rPr>
                        <a:t>Cúcuta</a:t>
                      </a:r>
                      <a:endParaRPr lang="es-CO" sz="2000" b="0" i="0" u="none" strike="noStrike" dirty="0" smtClean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6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Dosquebradas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7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Floridablanca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8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Fusagasugá 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9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 smtClean="0">
                          <a:effectLst/>
                        </a:rPr>
                        <a:t>Guainía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10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Guaviare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11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Ipiales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12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Malambo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691881"/>
              </p:ext>
            </p:extLst>
          </p:nvPr>
        </p:nvGraphicFramePr>
        <p:xfrm>
          <a:off x="5175127" y="1475805"/>
          <a:ext cx="3436610" cy="3771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4729"/>
                <a:gridCol w="2391881"/>
              </a:tblGrid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s-CO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SECRETARIA</a:t>
                      </a:r>
                      <a:endParaRPr lang="es-CO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13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Norte de Santander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14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Pereira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15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>
                          <a:effectLst/>
                        </a:rPr>
                        <a:t>Piedecuesta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16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Risaralda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17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Soacha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18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Sogamoso  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19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Tolima 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20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>
                          <a:effectLst/>
                        </a:rPr>
                        <a:t>Uribia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21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Valle Del Cauca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22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Vichada</a:t>
                      </a:r>
                      <a:endParaRPr lang="es-CO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>
                          <a:effectLst/>
                        </a:rPr>
                        <a:t>23</a:t>
                      </a:r>
                      <a:endParaRPr lang="es-CO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2000" u="none" strike="noStrike" dirty="0">
                          <a:effectLst/>
                        </a:rPr>
                        <a:t>Zipaquirá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4 Flecha curvada hacia la izquierda">
            <a:hlinkClick r:id="rId2" action="ppaction://hlinksldjump"/>
          </p:cNvPr>
          <p:cNvSpPr/>
          <p:nvPr/>
        </p:nvSpPr>
        <p:spPr>
          <a:xfrm>
            <a:off x="8690087" y="6032665"/>
            <a:ext cx="261257" cy="30875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25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10635" y="463137"/>
            <a:ext cx="834634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Secretarías con estructura Implementada </a:t>
            </a:r>
            <a:r>
              <a:rPr lang="es-CO" dirty="0" smtClean="0"/>
              <a:t>(corte Junio 2012)</a:t>
            </a:r>
          </a:p>
        </p:txBody>
      </p:sp>
      <p:sp>
        <p:nvSpPr>
          <p:cNvPr id="5" name="4 Flecha curvada hacia la izquierda">
            <a:hlinkClick r:id="rId2" action="ppaction://hlinksldjump"/>
          </p:cNvPr>
          <p:cNvSpPr/>
          <p:nvPr/>
        </p:nvSpPr>
        <p:spPr>
          <a:xfrm>
            <a:off x="8751400" y="6032665"/>
            <a:ext cx="261257" cy="30875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035683"/>
              </p:ext>
            </p:extLst>
          </p:nvPr>
        </p:nvGraphicFramePr>
        <p:xfrm>
          <a:off x="566298" y="1080678"/>
          <a:ext cx="7849588" cy="551448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93762"/>
                <a:gridCol w="1780655"/>
                <a:gridCol w="280211"/>
                <a:gridCol w="641390"/>
                <a:gridCol w="1692470"/>
                <a:gridCol w="309708"/>
                <a:gridCol w="604545"/>
                <a:gridCol w="1946847"/>
              </a:tblGrid>
              <a:tr h="25468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s-CO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SECRETARIA</a:t>
                      </a:r>
                      <a:endParaRPr lang="es-CO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s-CO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SECRETARIA</a:t>
                      </a:r>
                      <a:endParaRPr lang="es-CO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s-CO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SECRETARIA</a:t>
                      </a:r>
                      <a:endParaRPr lang="es-CO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Antioquia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22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Envigado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Pitalito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Apartadó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Facatativá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Putumayo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Arauca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Florencia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Quibdó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Armenia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Girardot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Quindío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Barranquilla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Girón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Riohacha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Bolívar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Huila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48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Rionegro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Boyacá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28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Ibagué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Sabaneta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8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Buenaventura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Itagüí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Sahagún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Caldas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Jamundí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San Andrés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Cali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La Guajira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52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Santa Marta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Caquetá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32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Lorica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Sincelejo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12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Cartagena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Magangué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Sucre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Cartago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Magdalena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Tuluá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Casanare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Maicao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Tumaco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Cauca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Manizales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Turbo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Cesar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Meta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58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Valledupar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Chía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38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Montería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 smtClean="0">
                          <a:effectLst/>
                        </a:rPr>
                        <a:t>Vaupés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18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Chocó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39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Mosquera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Villavicencio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Ciénaga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Nariño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Yopal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Cundinamarca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Neiva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62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Yumbo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67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Duitama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42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Pasto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27" marR="6627" marT="662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627" marR="6627" marT="662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11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3873</TotalTime>
  <Words>655</Words>
  <Application>Microsoft Office PowerPoint</Application>
  <PresentationFormat>Presentación en pantalla (4:3)</PresentationFormat>
  <Paragraphs>263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Gloria Navarro</dc:creator>
  <cp:lastModifiedBy>Gloria Navarro</cp:lastModifiedBy>
  <cp:revision>36</cp:revision>
  <dcterms:created xsi:type="dcterms:W3CDTF">2012-06-12T21:30:21Z</dcterms:created>
  <dcterms:modified xsi:type="dcterms:W3CDTF">2012-06-15T14:04:12Z</dcterms:modified>
</cp:coreProperties>
</file>