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316" r:id="rId1"/>
    <p:sldMasterId id="2147484558" r:id="rId2"/>
  </p:sldMasterIdLst>
  <p:notesMasterIdLst>
    <p:notesMasterId r:id="rId20"/>
  </p:notesMasterIdLst>
  <p:handoutMasterIdLst>
    <p:handoutMasterId r:id="rId21"/>
  </p:handoutMasterIdLst>
  <p:sldIdLst>
    <p:sldId id="305" r:id="rId3"/>
    <p:sldId id="418" r:id="rId4"/>
    <p:sldId id="419" r:id="rId5"/>
    <p:sldId id="420" r:id="rId6"/>
    <p:sldId id="407" r:id="rId7"/>
    <p:sldId id="421" r:id="rId8"/>
    <p:sldId id="409" r:id="rId9"/>
    <p:sldId id="422" r:id="rId10"/>
    <p:sldId id="410" r:id="rId11"/>
    <p:sldId id="411" r:id="rId12"/>
    <p:sldId id="412" r:id="rId13"/>
    <p:sldId id="416" r:id="rId14"/>
    <p:sldId id="423" r:id="rId15"/>
    <p:sldId id="424" r:id="rId16"/>
    <p:sldId id="425" r:id="rId17"/>
    <p:sldId id="426" r:id="rId18"/>
    <p:sldId id="346" r:id="rId19"/>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5100"/>
    <a:srgbClr val="682300"/>
    <a:srgbClr val="800000"/>
    <a:srgbClr val="9B2D1F"/>
    <a:srgbClr val="C89058"/>
    <a:srgbClr val="996633"/>
    <a:srgbClr val="FFAB81"/>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Estilo claro 2 - Énfasis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8" d="100"/>
          <a:sy n="68" d="100"/>
        </p:scale>
        <p:origin x="-2040"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500"/>
            </a:pPr>
            <a:r>
              <a:rPr lang="en-US" sz="1500"/>
              <a:t>Promedios Procesos en cumplimiento de espcíficaciones</a:t>
            </a:r>
            <a:r>
              <a:rPr lang="en-US" sz="1500" baseline="0"/>
              <a:t> técnicas</a:t>
            </a:r>
            <a:endParaRPr lang="en-US" sz="1500"/>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Hoja3!$A$3</c:f>
              <c:strCache>
                <c:ptCount val="1"/>
                <c:pt idx="0">
                  <c:v>Promedios Procesos</c:v>
                </c:pt>
              </c:strCache>
            </c:strRef>
          </c:tx>
          <c:spPr>
            <a:solidFill>
              <a:schemeClr val="accent2"/>
            </a:solidFill>
          </c:spPr>
          <c:invertIfNegative val="0"/>
          <c:dLbls>
            <c:showLegendKey val="0"/>
            <c:showVal val="1"/>
            <c:showCatName val="0"/>
            <c:showSerName val="0"/>
            <c:showPercent val="0"/>
            <c:showBubbleSize val="0"/>
            <c:showLeaderLines val="0"/>
          </c:dLbls>
          <c:cat>
            <c:strRef>
              <c:f>Hoja3!$B$2:$F$2</c:f>
              <c:strCache>
                <c:ptCount val="5"/>
                <c:pt idx="0">
                  <c:v>SGC</c:v>
                </c:pt>
                <c:pt idx="1">
                  <c:v>COBERTURA </c:v>
                </c:pt>
                <c:pt idx="2">
                  <c:v> TALENTO HUMANO</c:v>
                </c:pt>
                <c:pt idx="3">
                  <c:v>  ATENCION AL CIUDADANO</c:v>
                </c:pt>
                <c:pt idx="4">
                  <c:v> CALIDAD EDUCATIVA </c:v>
                </c:pt>
              </c:strCache>
            </c:strRef>
          </c:cat>
          <c:val>
            <c:numRef>
              <c:f>Hoja3!$B$3:$F$3</c:f>
              <c:numCache>
                <c:formatCode>General</c:formatCode>
                <c:ptCount val="5"/>
                <c:pt idx="0">
                  <c:v>46.3</c:v>
                </c:pt>
                <c:pt idx="1">
                  <c:v>68.400000000000006</c:v>
                </c:pt>
                <c:pt idx="2">
                  <c:v>61.2</c:v>
                </c:pt>
                <c:pt idx="3">
                  <c:v>48</c:v>
                </c:pt>
                <c:pt idx="4">
                  <c:v>43.7</c:v>
                </c:pt>
              </c:numCache>
            </c:numRef>
          </c:val>
        </c:ser>
        <c:dLbls>
          <c:showLegendKey val="0"/>
          <c:showVal val="0"/>
          <c:showCatName val="0"/>
          <c:showSerName val="0"/>
          <c:showPercent val="0"/>
          <c:showBubbleSize val="0"/>
        </c:dLbls>
        <c:gapWidth val="150"/>
        <c:shape val="cylinder"/>
        <c:axId val="76276480"/>
        <c:axId val="76278016"/>
        <c:axId val="0"/>
      </c:bar3DChart>
      <c:catAx>
        <c:axId val="76276480"/>
        <c:scaling>
          <c:orientation val="minMax"/>
        </c:scaling>
        <c:delete val="0"/>
        <c:axPos val="b"/>
        <c:majorTickMark val="out"/>
        <c:minorTickMark val="none"/>
        <c:tickLblPos val="nextTo"/>
        <c:crossAx val="76278016"/>
        <c:crosses val="autoZero"/>
        <c:auto val="1"/>
        <c:lblAlgn val="ctr"/>
        <c:lblOffset val="100"/>
        <c:noMultiLvlLbl val="0"/>
      </c:catAx>
      <c:valAx>
        <c:axId val="76278016"/>
        <c:scaling>
          <c:orientation val="minMax"/>
        </c:scaling>
        <c:delete val="0"/>
        <c:axPos val="l"/>
        <c:numFmt formatCode="General" sourceLinked="1"/>
        <c:majorTickMark val="out"/>
        <c:minorTickMark val="none"/>
        <c:tickLblPos val="nextTo"/>
        <c:crossAx val="76276480"/>
        <c:crosses val="autoZero"/>
        <c:crossBetween val="between"/>
      </c:valAx>
    </c:plotArea>
    <c:legend>
      <c:legendPos val="r"/>
      <c:overlay val="0"/>
    </c:legend>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CD6591A-7EE1-3F41-B3E4-D1FDBF131AAC}" type="datetime1">
              <a:rPr lang="es-ES"/>
              <a:pPr/>
              <a:t>08/02/2013</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77C774A-A7FA-8C44-9D98-4733F5CC2D42}" type="slidenum">
              <a:rPr lang="es-ES"/>
              <a:pPr/>
              <a:t>‹Nº›</a:t>
            </a:fld>
            <a:endParaRPr lang="es-ES"/>
          </a:p>
        </p:txBody>
      </p:sp>
    </p:spTree>
    <p:extLst>
      <p:ext uri="{BB962C8B-B14F-4D97-AF65-F5344CB8AC3E}">
        <p14:creationId xmlns:p14="http://schemas.microsoft.com/office/powerpoint/2010/main" val="3033777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es-CO"/>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6B30DDC-4658-544F-838E-C4015BB7DBB3}" type="datetime1">
              <a:rPr lang="en-US"/>
              <a:pPr/>
              <a:t>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CO"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es-C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3612CB2-9594-EA48-AC27-51B429112B00}" type="slidenum">
              <a:rPr lang="en-US"/>
              <a:pPr/>
              <a:t>‹Nº›</a:t>
            </a:fld>
            <a:endParaRPr lang="en-US"/>
          </a:p>
        </p:txBody>
      </p:sp>
    </p:spTree>
    <p:extLst>
      <p:ext uri="{BB962C8B-B14F-4D97-AF65-F5344CB8AC3E}">
        <p14:creationId xmlns:p14="http://schemas.microsoft.com/office/powerpoint/2010/main" val="73627391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s-ES" dirty="0">
              <a:latin typeface="Calibri" charset="0"/>
              <a:ea typeface="ＭＳ Ｐゴシック" charset="0"/>
              <a:cs typeface="ＭＳ Ｐゴシック" charset="0"/>
            </a:endParaRPr>
          </a:p>
        </p:txBody>
      </p:sp>
      <p:sp>
        <p:nvSpPr>
          <p:cNvPr id="1434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fld id="{D4FCC296-6EB4-CB48-99D9-589850159B93}" type="slidenum">
              <a:rPr lang="en-US" sz="1200"/>
              <a:pPr/>
              <a:t>1</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3" name="7 Imagen"/>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722313" y="4406900"/>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4" name="3 Marcador de fecha"/>
          <p:cNvSpPr>
            <a:spLocks noGrp="1"/>
          </p:cNvSpPr>
          <p:nvPr>
            <p:ph type="dt" sz="half" idx="10"/>
          </p:nvPr>
        </p:nvSpPr>
        <p:spPr/>
        <p:txBody>
          <a:bodyPr rtlCol="0"/>
          <a:lstStyle>
            <a:lvl1pPr>
              <a:defRPr>
                <a:solidFill>
                  <a:schemeClr val="bg1"/>
                </a:solidFill>
                <a:latin typeface="Arial" pitchFamily="34" charset="0"/>
                <a:ea typeface="ＭＳ Ｐゴシック" pitchFamily="34" charset="-128"/>
                <a:cs typeface="+mn-cs"/>
              </a:defRPr>
            </a:lvl1pPr>
          </a:lstStyle>
          <a:p>
            <a:pPr>
              <a:defRPr/>
            </a:pPr>
            <a:r>
              <a:rPr lang="en-US"/>
              <a:t>10/12/2012</a:t>
            </a:r>
            <a:endParaRPr lang="en-US" dirty="0"/>
          </a:p>
        </p:txBody>
      </p:sp>
      <p:sp>
        <p:nvSpPr>
          <p:cNvPr id="5" name="4 Marcador de pie de página"/>
          <p:cNvSpPr>
            <a:spLocks noGrp="1"/>
          </p:cNvSpPr>
          <p:nvPr>
            <p:ph type="ftr" sz="quarter" idx="11"/>
          </p:nvPr>
        </p:nvSpPr>
        <p:spPr/>
        <p:txBody>
          <a:bodyPr/>
          <a:lstStyle>
            <a:lvl1pPr>
              <a:defRPr>
                <a:solidFill>
                  <a:schemeClr val="bg1"/>
                </a:solidFill>
              </a:defRPr>
            </a:lvl1pPr>
          </a:lstStyle>
          <a:p>
            <a:pPr>
              <a:defRPr/>
            </a:pPr>
            <a:r>
              <a:rPr lang="es-CO"/>
              <a:t>Pie de pagina</a:t>
            </a:r>
            <a:endParaRPr lang="en-US" dirty="0"/>
          </a:p>
        </p:txBody>
      </p:sp>
      <p:sp>
        <p:nvSpPr>
          <p:cNvPr id="7" name="5 Marcador de número de diapositiva"/>
          <p:cNvSpPr>
            <a:spLocks noGrp="1"/>
          </p:cNvSpPr>
          <p:nvPr>
            <p:ph type="sldNum" sz="quarter" idx="12"/>
          </p:nvPr>
        </p:nvSpPr>
        <p:spPr/>
        <p:txBody>
          <a:bodyPr/>
          <a:lstStyle>
            <a:lvl1pPr>
              <a:defRPr>
                <a:solidFill>
                  <a:schemeClr val="bg1"/>
                </a:solidFill>
              </a:defRPr>
            </a:lvl1pPr>
          </a:lstStyle>
          <a:p>
            <a:r>
              <a:rPr lang="en-US"/>
              <a:t>N°</a:t>
            </a:r>
          </a:p>
        </p:txBody>
      </p:sp>
    </p:spTree>
    <p:extLst>
      <p:ext uri="{BB962C8B-B14F-4D97-AF65-F5344CB8AC3E}">
        <p14:creationId xmlns:p14="http://schemas.microsoft.com/office/powerpoint/2010/main" val="129676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cierre ">
    <p:spTree>
      <p:nvGrpSpPr>
        <p:cNvPr id="1" name=""/>
        <p:cNvGrpSpPr/>
        <p:nvPr/>
      </p:nvGrpSpPr>
      <p:grpSpPr>
        <a:xfrm>
          <a:off x="0" y="0"/>
          <a:ext cx="0" cy="0"/>
          <a:chOff x="0" y="0"/>
          <a:chExt cx="0" cy="0"/>
        </a:xfrm>
      </p:grpSpPr>
      <p:pic>
        <p:nvPicPr>
          <p:cNvPr id="2" name="7 Imagen"/>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8263"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41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fecha"/>
          <p:cNvSpPr>
            <a:spLocks noGrp="1"/>
          </p:cNvSpPr>
          <p:nvPr>
            <p:ph type="dt" sz="half" idx="10"/>
          </p:nvPr>
        </p:nvSpPr>
        <p:spPr/>
        <p:txBody>
          <a:bodyPr/>
          <a:lstStyle>
            <a:lvl1pPr>
              <a:defRPr/>
            </a:lvl1pPr>
          </a:lstStyle>
          <a:p>
            <a:fld id="{748747C1-E41F-9D42-B292-C7B1EDF8C2FD}" type="datetimeFigureOut">
              <a:rPr lang="en-US"/>
              <a:pPr/>
              <a:t>2/8/2013</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fld id="{9E74195B-B0F0-E646-ADA6-5ADD0AD7E8F1}" type="slidenum">
              <a:rPr lang="en-US"/>
              <a:pPr/>
              <a:t>‹Nº›</a:t>
            </a:fld>
            <a:endParaRPr lang="en-US"/>
          </a:p>
        </p:txBody>
      </p:sp>
    </p:spTree>
    <p:extLst>
      <p:ext uri="{BB962C8B-B14F-4D97-AF65-F5344CB8AC3E}">
        <p14:creationId xmlns:p14="http://schemas.microsoft.com/office/powerpoint/2010/main" val="364640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BD4B7743-DD0F-7B45-9760-2641223D7A4C}" type="datetimeFigureOut">
              <a:rPr lang="en-US"/>
              <a:pPr/>
              <a:t>2/8/2013</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fld id="{8D491B61-6035-C046-A1CE-012B79174C45}" type="slidenum">
              <a:rPr lang="en-US"/>
              <a:pPr/>
              <a:t>‹Nº›</a:t>
            </a:fld>
            <a:endParaRPr lang="en-US"/>
          </a:p>
        </p:txBody>
      </p:sp>
    </p:spTree>
    <p:extLst>
      <p:ext uri="{BB962C8B-B14F-4D97-AF65-F5344CB8AC3E}">
        <p14:creationId xmlns:p14="http://schemas.microsoft.com/office/powerpoint/2010/main" val="277691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FAEC8096-620D-B141-88A2-6BBA77EA7BF8}" type="datetimeFigureOut">
              <a:rPr lang="en-US"/>
              <a:pPr/>
              <a:t>2/8/2013</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fld id="{E8A7D594-523F-8140-A361-529933095673}" type="slidenum">
              <a:rPr lang="en-US"/>
              <a:pPr/>
              <a:t>‹Nº›</a:t>
            </a:fld>
            <a:endParaRPr lang="en-US"/>
          </a:p>
        </p:txBody>
      </p:sp>
    </p:spTree>
    <p:extLst>
      <p:ext uri="{BB962C8B-B14F-4D97-AF65-F5344CB8AC3E}">
        <p14:creationId xmlns:p14="http://schemas.microsoft.com/office/powerpoint/2010/main" val="171302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cierre ">
    <p:spTree>
      <p:nvGrpSpPr>
        <p:cNvPr id="1" name=""/>
        <p:cNvGrpSpPr/>
        <p:nvPr/>
      </p:nvGrpSpPr>
      <p:grpSpPr>
        <a:xfrm>
          <a:off x="0" y="0"/>
          <a:ext cx="0" cy="0"/>
          <a:chOff x="0" y="0"/>
          <a:chExt cx="0" cy="0"/>
        </a:xfrm>
      </p:grpSpPr>
      <p:pic>
        <p:nvPicPr>
          <p:cNvPr id="2" name="7 Imagen"/>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8263"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4211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3" name="7 Imagen"/>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722313" y="4406900"/>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4" name="3 Marcador de fecha"/>
          <p:cNvSpPr>
            <a:spLocks noGrp="1"/>
          </p:cNvSpPr>
          <p:nvPr>
            <p:ph type="dt" sz="half" idx="10"/>
          </p:nvPr>
        </p:nvSpPr>
        <p:spPr/>
        <p:txBody>
          <a:bodyPr rtlCol="0"/>
          <a:lstStyle>
            <a:lvl1pPr>
              <a:defRPr>
                <a:solidFill>
                  <a:schemeClr val="bg1"/>
                </a:solidFill>
                <a:latin typeface="Arial" pitchFamily="34" charset="0"/>
                <a:ea typeface="ＭＳ Ｐゴシック" pitchFamily="34" charset="-128"/>
                <a:cs typeface="+mn-cs"/>
              </a:defRPr>
            </a:lvl1pPr>
          </a:lstStyle>
          <a:p>
            <a:pPr>
              <a:defRPr/>
            </a:pPr>
            <a:r>
              <a:rPr lang="en-US">
                <a:solidFill>
                  <a:prstClr val="white"/>
                </a:solidFill>
              </a:rPr>
              <a:t>10/12/2012</a:t>
            </a:r>
            <a:endParaRPr lang="en-US" dirty="0">
              <a:solidFill>
                <a:prstClr val="white"/>
              </a:solidFill>
            </a:endParaRPr>
          </a:p>
        </p:txBody>
      </p:sp>
      <p:sp>
        <p:nvSpPr>
          <p:cNvPr id="5" name="4 Marcador de pie de página"/>
          <p:cNvSpPr>
            <a:spLocks noGrp="1"/>
          </p:cNvSpPr>
          <p:nvPr>
            <p:ph type="ftr" sz="quarter" idx="11"/>
          </p:nvPr>
        </p:nvSpPr>
        <p:spPr/>
        <p:txBody>
          <a:bodyPr/>
          <a:lstStyle>
            <a:lvl1pPr>
              <a:defRPr>
                <a:solidFill>
                  <a:schemeClr val="bg1"/>
                </a:solidFill>
              </a:defRPr>
            </a:lvl1pPr>
          </a:lstStyle>
          <a:p>
            <a:pPr>
              <a:defRPr/>
            </a:pPr>
            <a:r>
              <a:rPr lang="es-CO">
                <a:solidFill>
                  <a:prstClr val="white"/>
                </a:solidFill>
              </a:rPr>
              <a:t>Pie de pagina</a:t>
            </a:r>
            <a:endParaRPr lang="en-US" dirty="0">
              <a:solidFill>
                <a:prstClr val="white"/>
              </a:solidFill>
            </a:endParaRPr>
          </a:p>
        </p:txBody>
      </p:sp>
      <p:sp>
        <p:nvSpPr>
          <p:cNvPr id="7" name="5 Marcador de número de diapositiva"/>
          <p:cNvSpPr>
            <a:spLocks noGrp="1"/>
          </p:cNvSpPr>
          <p:nvPr>
            <p:ph type="sldNum" sz="quarter" idx="12"/>
          </p:nvPr>
        </p:nvSpPr>
        <p:spPr/>
        <p:txBody>
          <a:bodyPr/>
          <a:lstStyle>
            <a:lvl1pPr>
              <a:defRPr>
                <a:solidFill>
                  <a:schemeClr val="bg1"/>
                </a:solidFill>
              </a:defRPr>
            </a:lvl1pPr>
          </a:lstStyle>
          <a:p>
            <a:pPr>
              <a:defRPr/>
            </a:pPr>
            <a:r>
              <a:rPr lang="en-US">
                <a:solidFill>
                  <a:prstClr val="white"/>
                </a:solidFill>
              </a:rPr>
              <a:t>N°</a:t>
            </a:r>
          </a:p>
        </p:txBody>
      </p:sp>
    </p:spTree>
    <p:extLst>
      <p:ext uri="{BB962C8B-B14F-4D97-AF65-F5344CB8AC3E}">
        <p14:creationId xmlns:p14="http://schemas.microsoft.com/office/powerpoint/2010/main" val="353063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fecha"/>
          <p:cNvSpPr>
            <a:spLocks noGrp="1"/>
          </p:cNvSpPr>
          <p:nvPr>
            <p:ph type="dt" sz="half" idx="10"/>
          </p:nvPr>
        </p:nvSpPr>
        <p:spPr/>
        <p:txBody>
          <a:bodyPr/>
          <a:lstStyle>
            <a:lvl1pPr>
              <a:defRPr/>
            </a:lvl1pPr>
          </a:lstStyle>
          <a:p>
            <a:pPr>
              <a:defRPr/>
            </a:pPr>
            <a:fld id="{235CCBF5-2216-4791-84EC-EC87AFDCB74C}" type="datetimeFigureOut">
              <a:rPr lang="en-US"/>
              <a:pPr>
                <a:defRPr/>
              </a:pPr>
              <a:t>2/8/2013</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FF43DE3-3719-4F60-972A-9D2D2910F8D8}" type="slidenum">
              <a:rPr lang="en-US"/>
              <a:pPr>
                <a:defRPr/>
              </a:pPr>
              <a:t>‹Nº›</a:t>
            </a:fld>
            <a:endParaRPr lang="en-US"/>
          </a:p>
        </p:txBody>
      </p:sp>
    </p:spTree>
    <p:extLst>
      <p:ext uri="{BB962C8B-B14F-4D97-AF65-F5344CB8AC3E}">
        <p14:creationId xmlns:p14="http://schemas.microsoft.com/office/powerpoint/2010/main" val="89719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AB61A35-502B-432B-859B-A80FF636477D}" type="datetimeFigureOut">
              <a:rPr lang="en-US"/>
              <a:pPr>
                <a:defRPr/>
              </a:pPr>
              <a:t>2/8/2013</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D4EC99F-8E13-4198-89CA-7B373F31C48A}" type="slidenum">
              <a:rPr lang="en-US"/>
              <a:pPr>
                <a:defRPr/>
              </a:pPr>
              <a:t>‹Nº›</a:t>
            </a:fld>
            <a:endParaRPr lang="en-US"/>
          </a:p>
        </p:txBody>
      </p:sp>
    </p:spTree>
    <p:extLst>
      <p:ext uri="{BB962C8B-B14F-4D97-AF65-F5344CB8AC3E}">
        <p14:creationId xmlns:p14="http://schemas.microsoft.com/office/powerpoint/2010/main" val="295581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7706679-2D9D-4663-8DE6-30A013373D57}" type="datetimeFigureOut">
              <a:rPr lang="en-US"/>
              <a:pPr>
                <a:defRPr/>
              </a:pPr>
              <a:t>2/8/2013</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1DD6EB66-E4E3-4FF9-9A92-54A83C755599}" type="slidenum">
              <a:rPr lang="en-US"/>
              <a:pPr>
                <a:defRPr/>
              </a:pPr>
              <a:t>‹Nº›</a:t>
            </a:fld>
            <a:endParaRPr lang="en-US"/>
          </a:p>
        </p:txBody>
      </p:sp>
    </p:spTree>
    <p:extLst>
      <p:ext uri="{BB962C8B-B14F-4D97-AF65-F5344CB8AC3E}">
        <p14:creationId xmlns:p14="http://schemas.microsoft.com/office/powerpoint/2010/main" val="39609199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4F4FDE7-EE7B-9245-A9B7-87FE9391E5FB}" type="datetimeFigureOut">
              <a:rPr lang="en-US"/>
              <a:pPr/>
              <a:t>2/8/2013</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34" charset="-128"/>
                <a:cs typeface="+mn-cs"/>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C4E9609-D319-934D-BEC5-862DF9C4D585}" type="slidenum">
              <a:rPr lang="en-US"/>
              <a:pPr/>
              <a:t>‹Nº›</a:t>
            </a:fld>
            <a:endParaRPr lang="en-US"/>
          </a:p>
        </p:txBody>
      </p:sp>
      <p:pic>
        <p:nvPicPr>
          <p:cNvPr id="1031" name="1 Imagen"/>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6" r:id="rId1"/>
    <p:sldLayoutId id="2147484553" r:id="rId2"/>
    <p:sldLayoutId id="2147484554" r:id="rId3"/>
    <p:sldLayoutId id="2147484555" r:id="rId4"/>
    <p:sldLayoutId id="2147484557" r:id="rId5"/>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defRPr>
            </a:lvl1pPr>
          </a:lstStyle>
          <a:p>
            <a:pPr>
              <a:defRPr/>
            </a:pPr>
            <a:fld id="{58E9F9B1-D952-4814-87E1-E3700487979E}" type="datetimeFigureOut">
              <a:rPr lang="en-US">
                <a:ea typeface="ＭＳ Ｐゴシック" pitchFamily="34" charset="-128"/>
                <a:cs typeface="+mn-cs"/>
              </a:rPr>
              <a:pPr>
                <a:defRPr/>
              </a:pPr>
              <a:t>2/8/2013</a:t>
            </a:fld>
            <a:endParaRPr lang="en-US">
              <a:ea typeface="ＭＳ Ｐゴシック" pitchFamily="34" charset="-128"/>
              <a:cs typeface="+mn-cs"/>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34" charset="-128"/>
                <a:cs typeface="+mn-cs"/>
              </a:defRPr>
            </a:lvl1pPr>
          </a:lstStyle>
          <a:p>
            <a:pPr>
              <a:defRPr/>
            </a:pPr>
            <a:endParaRPr lang="en-U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pPr>
              <a:defRPr/>
            </a:pPr>
            <a:fld id="{D68E64A9-345B-4750-956A-43ED887B6D1F}" type="slidenum">
              <a:rPr lang="en-US">
                <a:ea typeface="ＭＳ Ｐゴシック" pitchFamily="34" charset="-128"/>
                <a:cs typeface="+mn-cs"/>
              </a:rPr>
              <a:pPr>
                <a:defRPr/>
              </a:pPr>
              <a:t>‹Nº›</a:t>
            </a:fld>
            <a:endParaRPr lang="en-US">
              <a:ea typeface="ＭＳ Ｐゴシック" pitchFamily="34" charset="-128"/>
              <a:cs typeface="+mn-cs"/>
            </a:endParaRPr>
          </a:p>
        </p:txBody>
      </p:sp>
      <p:pic>
        <p:nvPicPr>
          <p:cNvPr id="1031" name="1 Imagen"/>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3633946"/>
      </p:ext>
    </p:extLst>
  </p:cSld>
  <p:clrMap bg1="lt1" tx1="dk1" bg2="lt2" tx2="dk2" accent1="accent1" accent2="accent2" accent3="accent3" accent4="accent4" accent5="accent5" accent6="accent6" hlink="hlink" folHlink="folHlink"/>
  <p:sldLayoutIdLst>
    <p:sldLayoutId id="2147484559" r:id="rId1"/>
    <p:sldLayoutId id="2147484560" r:id="rId2"/>
    <p:sldLayoutId id="2147484561" r:id="rId3"/>
    <p:sldLayoutId id="2147484562" r:id="rId4"/>
    <p:sldLayoutId id="2147484563" r:id="rId5"/>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320675" y="3213100"/>
            <a:ext cx="8229600" cy="1368425"/>
          </a:xfrm>
        </p:spPr>
        <p:txBody>
          <a:bodyPr/>
          <a:lstStyle/>
          <a:p>
            <a:r>
              <a:rPr lang="es-CO" dirty="0">
                <a:latin typeface="Arial" charset="0"/>
                <a:cs typeface="Arial" charset="0"/>
              </a:rPr>
              <a:t>Proyecto de Modernización de Secretarías de Educación</a:t>
            </a:r>
          </a:p>
        </p:txBody>
      </p:sp>
      <p:sp>
        <p:nvSpPr>
          <p:cNvPr id="4099" name="5 CuadroTexto"/>
          <p:cNvSpPr txBox="1">
            <a:spLocks noChangeArrowheads="1"/>
          </p:cNvSpPr>
          <p:nvPr/>
        </p:nvSpPr>
        <p:spPr bwMode="auto">
          <a:xfrm>
            <a:off x="320675" y="4941888"/>
            <a:ext cx="6230938"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r>
              <a:rPr lang="es-CO" sz="2000" dirty="0" smtClean="0">
                <a:solidFill>
                  <a:schemeClr val="bg1"/>
                </a:solidFill>
              </a:rPr>
              <a:t>Presentación </a:t>
            </a:r>
            <a:r>
              <a:rPr lang="es-CO" sz="2000" dirty="0" smtClean="0">
                <a:solidFill>
                  <a:schemeClr val="bg1"/>
                </a:solidFill>
              </a:rPr>
              <a:t> </a:t>
            </a:r>
            <a:r>
              <a:rPr lang="es-CO" sz="2000" dirty="0" smtClean="0">
                <a:solidFill>
                  <a:schemeClr val="bg1"/>
                </a:solidFill>
              </a:rPr>
              <a:t>M</a:t>
            </a:r>
            <a:r>
              <a:rPr lang="es-CO" sz="2000" dirty="0" smtClean="0">
                <a:solidFill>
                  <a:schemeClr val="bg1"/>
                </a:solidFill>
              </a:rPr>
              <a:t>acroproceso </a:t>
            </a:r>
            <a:r>
              <a:rPr lang="es-CO" sz="2000" dirty="0" smtClean="0">
                <a:solidFill>
                  <a:schemeClr val="bg1"/>
                </a:solidFill>
              </a:rPr>
              <a:t>D</a:t>
            </a:r>
            <a:endParaRPr lang="es-CO" sz="2000" dirty="0">
              <a:solidFill>
                <a:schemeClr val="bg1"/>
              </a:solidFill>
            </a:endParaRPr>
          </a:p>
          <a:p>
            <a:endParaRPr lang="es-CO" sz="2000" dirty="0">
              <a:solidFill>
                <a:schemeClr val="bg1"/>
              </a:solidFill>
            </a:endParaRPr>
          </a:p>
          <a:p>
            <a:r>
              <a:rPr lang="es-CO" sz="1800" dirty="0" smtClean="0">
                <a:solidFill>
                  <a:schemeClr val="bg1"/>
                </a:solidFill>
              </a:rPr>
              <a:t>Febrero 8 </a:t>
            </a:r>
            <a:r>
              <a:rPr lang="es-CO" sz="1800" dirty="0">
                <a:solidFill>
                  <a:schemeClr val="bg1"/>
                </a:solidFill>
              </a:rPr>
              <a:t>de </a:t>
            </a:r>
            <a:r>
              <a:rPr lang="es-CO" sz="1800" dirty="0" smtClean="0">
                <a:solidFill>
                  <a:schemeClr val="bg1"/>
                </a:solidFill>
              </a:rPr>
              <a:t>2013</a:t>
            </a:r>
            <a:endParaRPr lang="es-CO" sz="1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bwMode="auto">
          <a:xfrm>
            <a:off x="5414963" y="404813"/>
            <a:ext cx="3586162" cy="704850"/>
          </a:xfrm>
          <a:prstGeom prst="rect">
            <a:avLst/>
          </a:prstGeom>
          <a:noFill/>
          <a:ln w="9525">
            <a:noFill/>
            <a:miter lim="800000"/>
            <a:headEnd/>
            <a:tailEnd/>
          </a:ln>
        </p:spPr>
        <p:txBody>
          <a:bodyPr anchor="ctr"/>
          <a:lstStyle/>
          <a:p>
            <a:pPr algn="r" eaLnBrk="1" hangingPunct="1">
              <a:defRPr/>
            </a:pPr>
            <a:r>
              <a:rPr lang="es-CO" sz="2000" dirty="0" smtClean="0">
                <a:solidFill>
                  <a:srgbClr val="800000"/>
                </a:solidFill>
                <a:latin typeface="Arial" pitchFamily="34" charset="0"/>
                <a:ea typeface="+mj-ea"/>
                <a:cs typeface="Arial" pitchFamily="34" charset="0"/>
              </a:rPr>
              <a:t>Programación de visitas</a:t>
            </a:r>
            <a:endParaRPr lang="en-US" sz="2000" dirty="0">
              <a:solidFill>
                <a:srgbClr val="800000"/>
              </a:solidFill>
              <a:latin typeface="Arial" pitchFamily="34" charset="0"/>
              <a:ea typeface="+mj-ea"/>
              <a:cs typeface="Arial" pitchFamily="34" charset="0"/>
            </a:endParaRPr>
          </a:p>
        </p:txBody>
      </p:sp>
      <p:sp>
        <p:nvSpPr>
          <p:cNvPr id="6" name="5 CuadroTexto"/>
          <p:cNvSpPr txBox="1"/>
          <p:nvPr/>
        </p:nvSpPr>
        <p:spPr>
          <a:xfrm>
            <a:off x="1259632" y="1285511"/>
            <a:ext cx="6912768" cy="461665"/>
          </a:xfrm>
          <a:prstGeom prst="rect">
            <a:avLst/>
          </a:prstGeom>
          <a:noFill/>
        </p:spPr>
        <p:txBody>
          <a:bodyPr wrap="square" rtlCol="0">
            <a:spAutoFit/>
          </a:bodyPr>
          <a:lstStyle/>
          <a:p>
            <a:r>
              <a:rPr lang="es-CO" dirty="0" smtClean="0"/>
              <a:t>Principales NC Detectadas en auditorias</a:t>
            </a:r>
            <a:endParaRPr lang="es-CO" dirty="0"/>
          </a:p>
        </p:txBody>
      </p:sp>
      <p:sp>
        <p:nvSpPr>
          <p:cNvPr id="9"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
        <p:nvSpPr>
          <p:cNvPr id="3" name="2 CuadroTexto"/>
          <p:cNvSpPr txBox="1"/>
          <p:nvPr/>
        </p:nvSpPr>
        <p:spPr>
          <a:xfrm>
            <a:off x="179512" y="1958391"/>
            <a:ext cx="8942537" cy="3785652"/>
          </a:xfrm>
          <a:prstGeom prst="rect">
            <a:avLst/>
          </a:prstGeom>
          <a:noFill/>
        </p:spPr>
        <p:txBody>
          <a:bodyPr wrap="square" rtlCol="0">
            <a:spAutoFit/>
          </a:bodyPr>
          <a:lstStyle/>
          <a:p>
            <a:r>
              <a:rPr lang="es-CO" b="0" dirty="0"/>
              <a:t>6</a:t>
            </a:r>
            <a:r>
              <a:rPr lang="es-CO" b="0" dirty="0" smtClean="0"/>
              <a:t>. No se realiza análisis a la verificación de la información que se carga en SIGCE (PEI – PMI).</a:t>
            </a:r>
          </a:p>
          <a:p>
            <a:endParaRPr lang="es-CO" b="0" dirty="0"/>
          </a:p>
          <a:p>
            <a:r>
              <a:rPr lang="es-CO" b="0" dirty="0"/>
              <a:t>7</a:t>
            </a:r>
            <a:r>
              <a:rPr lang="es-CO" b="0" dirty="0" smtClean="0"/>
              <a:t>. No se encuentra definida una estrategia para el acompañamiento a los E.E. de bajo logro</a:t>
            </a:r>
          </a:p>
          <a:p>
            <a:endParaRPr lang="es-CO" b="0" dirty="0"/>
          </a:p>
          <a:p>
            <a:r>
              <a:rPr lang="es-CO" b="0" dirty="0" smtClean="0"/>
              <a:t>8. </a:t>
            </a:r>
            <a:r>
              <a:rPr lang="es-CO" b="0" dirty="0"/>
              <a:t>No se fortalece la infraestructura física y tecnológica de los Establecimientos Educativos a partir de la identificación de necesidades de medios educativos e infraestructura, estrategias para la promoción, uso adecuado y seguimiento de los mismos</a:t>
            </a:r>
          </a:p>
        </p:txBody>
      </p:sp>
    </p:spTree>
    <p:extLst>
      <p:ext uri="{BB962C8B-B14F-4D97-AF65-F5344CB8AC3E}">
        <p14:creationId xmlns:p14="http://schemas.microsoft.com/office/powerpoint/2010/main" val="2341873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bwMode="auto">
          <a:xfrm>
            <a:off x="5414963" y="404813"/>
            <a:ext cx="3586162" cy="704850"/>
          </a:xfrm>
          <a:prstGeom prst="rect">
            <a:avLst/>
          </a:prstGeom>
          <a:noFill/>
          <a:ln w="9525">
            <a:noFill/>
            <a:miter lim="800000"/>
            <a:headEnd/>
            <a:tailEnd/>
          </a:ln>
        </p:spPr>
        <p:txBody>
          <a:bodyPr anchor="ctr"/>
          <a:lstStyle/>
          <a:p>
            <a:pPr algn="r" eaLnBrk="1" hangingPunct="1">
              <a:defRPr/>
            </a:pPr>
            <a:r>
              <a:rPr lang="es-CO" sz="2000" dirty="0" smtClean="0">
                <a:solidFill>
                  <a:srgbClr val="800000"/>
                </a:solidFill>
                <a:latin typeface="Arial" pitchFamily="34" charset="0"/>
                <a:ea typeface="+mj-ea"/>
                <a:cs typeface="Arial" pitchFamily="34" charset="0"/>
              </a:rPr>
              <a:t>Videoconferencias</a:t>
            </a:r>
            <a:endParaRPr lang="en-US" sz="2000" dirty="0">
              <a:solidFill>
                <a:srgbClr val="800000"/>
              </a:solidFill>
              <a:latin typeface="Arial" pitchFamily="34" charset="0"/>
              <a:ea typeface="+mj-ea"/>
              <a:cs typeface="Arial" pitchFamily="34" charset="0"/>
            </a:endParaRPr>
          </a:p>
        </p:txBody>
      </p:sp>
      <p:sp>
        <p:nvSpPr>
          <p:cNvPr id="4" name="3 CuadroTexto"/>
          <p:cNvSpPr txBox="1"/>
          <p:nvPr/>
        </p:nvSpPr>
        <p:spPr>
          <a:xfrm>
            <a:off x="1259632" y="1516343"/>
            <a:ext cx="6912768" cy="461665"/>
          </a:xfrm>
          <a:prstGeom prst="rect">
            <a:avLst/>
          </a:prstGeom>
          <a:noFill/>
        </p:spPr>
        <p:txBody>
          <a:bodyPr wrap="square" rtlCol="0">
            <a:spAutoFit/>
          </a:bodyPr>
          <a:lstStyle/>
          <a:p>
            <a:r>
              <a:rPr lang="es-CO" dirty="0" smtClean="0"/>
              <a:t>Principales NC Detectadas en auditorias</a:t>
            </a:r>
            <a:endParaRPr lang="es-CO" dirty="0"/>
          </a:p>
        </p:txBody>
      </p:sp>
      <p:sp>
        <p:nvSpPr>
          <p:cNvPr id="5" name="4 Rectángulo"/>
          <p:cNvSpPr/>
          <p:nvPr/>
        </p:nvSpPr>
        <p:spPr>
          <a:xfrm>
            <a:off x="524744" y="2276872"/>
            <a:ext cx="8064896" cy="3785652"/>
          </a:xfrm>
          <a:prstGeom prst="rect">
            <a:avLst/>
          </a:prstGeom>
        </p:spPr>
        <p:txBody>
          <a:bodyPr wrap="square">
            <a:spAutoFit/>
          </a:bodyPr>
          <a:lstStyle/>
          <a:p>
            <a:r>
              <a:rPr lang="es-CO" b="0" dirty="0" smtClean="0"/>
              <a:t>9. No </a:t>
            </a:r>
            <a:r>
              <a:rPr lang="es-CO" b="0" dirty="0"/>
              <a:t>se evidencia la implementación del sistema de información SIGCE a partir del registro de la información en los módulos de PEI y PMI</a:t>
            </a:r>
            <a:r>
              <a:rPr lang="es-CO" b="0" dirty="0" smtClean="0"/>
              <a:t>.</a:t>
            </a:r>
          </a:p>
          <a:p>
            <a:endParaRPr lang="es-CO" b="0" dirty="0"/>
          </a:p>
          <a:p>
            <a:r>
              <a:rPr lang="es-CO" b="0" dirty="0"/>
              <a:t>10. No se evidencia que se realicen las reuniones de Comité de Formación Docente con la periodicidad establecida en la Resolución No. 274 de septiembre 30 de 2010</a:t>
            </a:r>
            <a:endParaRPr lang="es-CO" b="0" dirty="0" smtClean="0"/>
          </a:p>
          <a:p>
            <a:endParaRPr lang="es-CO" b="0" dirty="0"/>
          </a:p>
          <a:p>
            <a:endParaRPr lang="es-CO" b="0" dirty="0"/>
          </a:p>
        </p:txBody>
      </p:sp>
      <p:sp>
        <p:nvSpPr>
          <p:cNvPr id="9"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Tree>
    <p:extLst>
      <p:ext uri="{BB962C8B-B14F-4D97-AF65-F5344CB8AC3E}">
        <p14:creationId xmlns:p14="http://schemas.microsoft.com/office/powerpoint/2010/main" val="574778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1 Gráfico"/>
          <p:cNvGraphicFramePr>
            <a:graphicFrameLocks/>
          </p:cNvGraphicFramePr>
          <p:nvPr>
            <p:extLst>
              <p:ext uri="{D42A27DB-BD31-4B8C-83A1-F6EECF244321}">
                <p14:modId xmlns:p14="http://schemas.microsoft.com/office/powerpoint/2010/main" val="992301677"/>
              </p:ext>
            </p:extLst>
          </p:nvPr>
        </p:nvGraphicFramePr>
        <p:xfrm>
          <a:off x="611560" y="1844824"/>
          <a:ext cx="8208912"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9"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Tree>
    <p:extLst>
      <p:ext uri="{BB962C8B-B14F-4D97-AF65-F5344CB8AC3E}">
        <p14:creationId xmlns:p14="http://schemas.microsoft.com/office/powerpoint/2010/main" val="1580144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r>
              <a:rPr lang="es-CO" smtClean="0">
                <a:ea typeface="ＭＳ Ｐゴシック" pitchFamily="34" charset="-128"/>
              </a:rPr>
              <a:t>Mesa de Ayuda</a:t>
            </a:r>
          </a:p>
        </p:txBody>
      </p:sp>
    </p:spTree>
    <p:extLst>
      <p:ext uri="{BB962C8B-B14F-4D97-AF65-F5344CB8AC3E}">
        <p14:creationId xmlns:p14="http://schemas.microsoft.com/office/powerpoint/2010/main" val="524348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188" y="1412875"/>
            <a:ext cx="8229600" cy="3411538"/>
          </a:xfrm>
        </p:spPr>
        <p:txBody>
          <a:bodyPr/>
          <a:lstStyle/>
          <a:p>
            <a:pPr>
              <a:buFont typeface="Arial" charset="0"/>
              <a:buChar char="•"/>
              <a:defRPr/>
            </a:pPr>
            <a:r>
              <a:rPr lang="es-CO" sz="2800" dirty="0"/>
              <a:t>E-</a:t>
            </a:r>
            <a:r>
              <a:rPr lang="es-CO" sz="2800" dirty="0" err="1"/>
              <a:t>learning</a:t>
            </a:r>
            <a:r>
              <a:rPr lang="es-CO" sz="2800" dirty="0"/>
              <a:t>: </a:t>
            </a:r>
            <a:r>
              <a:rPr lang="es-CO" sz="2800" dirty="0">
                <a:solidFill>
                  <a:srgbClr val="FF0000"/>
                </a:solidFill>
              </a:rPr>
              <a:t>usuario: pruebas clave: pruebas</a:t>
            </a:r>
          </a:p>
          <a:p>
            <a:pPr>
              <a:buFont typeface="Arial" charset="0"/>
              <a:buChar char="•"/>
              <a:defRPr/>
            </a:pPr>
            <a:r>
              <a:rPr lang="es-CO" sz="2800" dirty="0"/>
              <a:t>Página WEB: </a:t>
            </a:r>
            <a:r>
              <a:rPr lang="es-CO" sz="2800" dirty="0">
                <a:solidFill>
                  <a:srgbClr val="FF0000"/>
                </a:solidFill>
              </a:rPr>
              <a:t>www.modernizacionsecretarias.gov.co</a:t>
            </a:r>
          </a:p>
          <a:p>
            <a:pPr>
              <a:buFont typeface="Arial" charset="0"/>
              <a:buChar char="•"/>
              <a:defRPr/>
            </a:pPr>
            <a:r>
              <a:rPr lang="es-CO" sz="2800" dirty="0"/>
              <a:t>Soporte:</a:t>
            </a:r>
          </a:p>
          <a:p>
            <a:pPr marL="0" indent="0">
              <a:buFont typeface="Arial" charset="0"/>
              <a:buNone/>
              <a:defRPr/>
            </a:pPr>
            <a:r>
              <a:rPr lang="es-CO" sz="2800" dirty="0"/>
              <a:t>Señor Usuario lo invitamos a registrar sus requerimientos a través de SOPORTE TI en </a:t>
            </a:r>
            <a:r>
              <a:rPr lang="es-CO" sz="2800" dirty="0">
                <a:solidFill>
                  <a:srgbClr val="FF0000"/>
                </a:solidFill>
              </a:rPr>
              <a:t>http://mesadeayuda.tecnologia.mineducacion.gov.co y/o comunicarse a través de nuestra Línea Gratuita Nacional 018000513605 Bogotá 6000258 Voz corporativa Ext. 2</a:t>
            </a:r>
          </a:p>
          <a:p>
            <a:pPr>
              <a:buFont typeface="Arial" charset="0"/>
              <a:buChar char="•"/>
              <a:defRPr/>
            </a:pPr>
            <a:endParaRPr lang="es-CO" dirty="0"/>
          </a:p>
        </p:txBody>
      </p:sp>
    </p:spTree>
    <p:extLst>
      <p:ext uri="{BB962C8B-B14F-4D97-AF65-F5344CB8AC3E}">
        <p14:creationId xmlns:p14="http://schemas.microsoft.com/office/powerpoint/2010/main" val="3591549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457200" y="1428750"/>
            <a:ext cx="8229600" cy="1143000"/>
          </a:xfrm>
        </p:spPr>
        <p:txBody>
          <a:bodyPr/>
          <a:lstStyle/>
          <a:p>
            <a:endParaRPr lang="es-CO" smtClean="0">
              <a:ea typeface="ＭＳ Ｐゴシック" pitchFamily="34" charset="-128"/>
            </a:endParaRPr>
          </a:p>
        </p:txBody>
      </p:sp>
      <p:pic>
        <p:nvPicPr>
          <p:cNvPr id="6147"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t="3358" r="26469" b="22575"/>
          <a:stretch>
            <a:fillRect/>
          </a:stretch>
        </p:blipFill>
        <p:spPr bwMode="auto">
          <a:xfrm>
            <a:off x="0" y="404813"/>
            <a:ext cx="9286875" cy="525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382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t="4291" r="26785" b="6250"/>
          <a:stretch>
            <a:fillRect/>
          </a:stretch>
        </p:blipFill>
        <p:spPr bwMode="auto">
          <a:xfrm>
            <a:off x="0" y="115888"/>
            <a:ext cx="8974138" cy="616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8329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
        <p:nvSpPr>
          <p:cNvPr id="9" name="Rectangle 4"/>
          <p:cNvSpPr>
            <a:spLocks noChangeArrowheads="1"/>
          </p:cNvSpPr>
          <p:nvPr/>
        </p:nvSpPr>
        <p:spPr bwMode="auto">
          <a:xfrm>
            <a:off x="3924300" y="1484313"/>
            <a:ext cx="1296988" cy="865187"/>
          </a:xfrm>
          <a:prstGeom prst="rect">
            <a:avLst/>
          </a:prstGeom>
          <a:solidFill>
            <a:srgbClr val="AFB2B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1800" b="1" i="0" u="none" strike="noStrike" kern="0" cap="none" spc="0" normalizeH="0" baseline="0" noProof="0" smtClean="0">
                <a:ln>
                  <a:noFill/>
                </a:ln>
                <a:solidFill>
                  <a:srgbClr val="CC0000"/>
                </a:solidFill>
                <a:effectLst/>
                <a:uLnTx/>
                <a:uFillTx/>
              </a:rPr>
              <a:t>PEI</a:t>
            </a:r>
            <a:endParaRPr kumimoji="0" lang="es-ES" sz="1800" b="1" i="0" u="none" strike="noStrike" kern="0" cap="none" spc="0" normalizeH="0" baseline="0" noProof="0" smtClean="0">
              <a:ln>
                <a:noFill/>
              </a:ln>
              <a:solidFill>
                <a:srgbClr val="CC0000"/>
              </a:solidFill>
              <a:effectLst/>
              <a:uLnTx/>
              <a:uFillTx/>
            </a:endParaRPr>
          </a:p>
        </p:txBody>
      </p:sp>
      <p:sp>
        <p:nvSpPr>
          <p:cNvPr id="11" name="Rectangle 6"/>
          <p:cNvSpPr>
            <a:spLocks noChangeArrowheads="1"/>
          </p:cNvSpPr>
          <p:nvPr/>
        </p:nvSpPr>
        <p:spPr bwMode="auto">
          <a:xfrm>
            <a:off x="3348038" y="2565400"/>
            <a:ext cx="2303462" cy="863600"/>
          </a:xfrm>
          <a:prstGeom prst="rect">
            <a:avLst/>
          </a:prstGeom>
          <a:solidFill>
            <a:srgbClr val="AFB2B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2000" b="1" i="0" u="none" strike="noStrike" kern="0" cap="none" spc="0" normalizeH="0" baseline="0" noProof="0" smtClean="0">
                <a:ln>
                  <a:noFill/>
                </a:ln>
                <a:solidFill>
                  <a:srgbClr val="000000"/>
                </a:solidFill>
                <a:effectLst/>
                <a:uLnTx/>
                <a:uFillTx/>
              </a:rPr>
              <a:t>AUTOEVALUACIÓN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2000" b="1" i="0" u="none" strike="noStrike" kern="0" cap="none" spc="0" normalizeH="0" baseline="0" noProof="0" smtClean="0">
                <a:ln>
                  <a:noFill/>
                </a:ln>
                <a:solidFill>
                  <a:srgbClr val="000000"/>
                </a:solidFill>
                <a:effectLst/>
                <a:uLnTx/>
                <a:uFillTx/>
              </a:rPr>
              <a:t>INSTITUCIONAL </a:t>
            </a:r>
            <a:endParaRPr kumimoji="0" lang="es-ES" sz="2000" b="1" i="0" u="none" strike="noStrike" kern="0" cap="none" spc="0" normalizeH="0" baseline="0" noProof="0" smtClean="0">
              <a:ln>
                <a:noFill/>
              </a:ln>
              <a:solidFill>
                <a:srgbClr val="000000"/>
              </a:solidFill>
              <a:effectLst/>
              <a:uLnTx/>
              <a:uFillTx/>
            </a:endParaRPr>
          </a:p>
        </p:txBody>
      </p:sp>
      <p:sp>
        <p:nvSpPr>
          <p:cNvPr id="12" name="Rectangle 9"/>
          <p:cNvSpPr>
            <a:spLocks noChangeArrowheads="1"/>
          </p:cNvSpPr>
          <p:nvPr/>
        </p:nvSpPr>
        <p:spPr bwMode="auto">
          <a:xfrm>
            <a:off x="3563938" y="3716338"/>
            <a:ext cx="1871662" cy="720725"/>
          </a:xfrm>
          <a:prstGeom prst="rect">
            <a:avLst/>
          </a:prstGeom>
          <a:solidFill>
            <a:srgbClr val="AFB2B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2800" b="1" i="0" u="none" strike="noStrike" kern="0" cap="none" spc="0" normalizeH="0" baseline="0" noProof="0" dirty="0" smtClean="0">
                <a:ln>
                  <a:noFill/>
                </a:ln>
                <a:solidFill>
                  <a:srgbClr val="000000"/>
                </a:solidFill>
                <a:effectLst/>
                <a:uLnTx/>
                <a:uFillTx/>
              </a:rPr>
              <a:t>PMI</a:t>
            </a:r>
            <a:endParaRPr kumimoji="0" lang="es-ES" sz="2800" b="1" i="0" u="none" strike="noStrike" kern="0" cap="none" spc="0" normalizeH="0" baseline="0" noProof="0" dirty="0" smtClean="0">
              <a:ln>
                <a:noFill/>
              </a:ln>
              <a:solidFill>
                <a:srgbClr val="000000"/>
              </a:solidFill>
              <a:effectLst/>
              <a:uLnTx/>
              <a:uFillTx/>
            </a:endParaRPr>
          </a:p>
        </p:txBody>
      </p:sp>
      <p:sp>
        <p:nvSpPr>
          <p:cNvPr id="13" name="AutoShape 11"/>
          <p:cNvSpPr>
            <a:spLocks noChangeArrowheads="1"/>
          </p:cNvSpPr>
          <p:nvPr/>
        </p:nvSpPr>
        <p:spPr bwMode="auto">
          <a:xfrm>
            <a:off x="2339975" y="4652963"/>
            <a:ext cx="1008063" cy="1512887"/>
          </a:xfrm>
          <a:prstGeom prst="curvedRightArrow">
            <a:avLst>
              <a:gd name="adj1" fmla="val 30016"/>
              <a:gd name="adj2" fmla="val 60031"/>
              <a:gd name="adj3" fmla="val 33333"/>
            </a:avLst>
          </a:prstGeom>
          <a:solidFill>
            <a:srgbClr val="AFB2B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CO" sz="1800" b="1" i="0" u="none" strike="noStrike" kern="0" cap="none" spc="0" normalizeH="0" baseline="0" noProof="0" smtClean="0">
              <a:ln>
                <a:noFill/>
              </a:ln>
              <a:solidFill>
                <a:srgbClr val="000000"/>
              </a:solidFill>
              <a:effectLst/>
              <a:uLnTx/>
              <a:uFillTx/>
            </a:endParaRPr>
          </a:p>
        </p:txBody>
      </p:sp>
      <p:sp>
        <p:nvSpPr>
          <p:cNvPr id="14" name="AutoShape 12"/>
          <p:cNvSpPr>
            <a:spLocks noChangeArrowheads="1"/>
          </p:cNvSpPr>
          <p:nvPr/>
        </p:nvSpPr>
        <p:spPr bwMode="auto">
          <a:xfrm>
            <a:off x="5795963" y="4652963"/>
            <a:ext cx="1008062" cy="1584325"/>
          </a:xfrm>
          <a:prstGeom prst="curvedLeftArrow">
            <a:avLst>
              <a:gd name="adj1" fmla="val 31433"/>
              <a:gd name="adj2" fmla="val 62866"/>
              <a:gd name="adj3" fmla="val 33333"/>
            </a:avLst>
          </a:prstGeom>
          <a:solidFill>
            <a:srgbClr val="AFB2B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CO" sz="1800" b="1" i="0" u="none" strike="noStrike" kern="0" cap="none" spc="0" normalizeH="0" baseline="0" noProof="0" smtClean="0">
              <a:ln>
                <a:noFill/>
              </a:ln>
              <a:solidFill>
                <a:srgbClr val="000000"/>
              </a:solidFill>
              <a:effectLst/>
              <a:uLnTx/>
              <a:uFillTx/>
            </a:endParaRPr>
          </a:p>
        </p:txBody>
      </p:sp>
      <p:sp>
        <p:nvSpPr>
          <p:cNvPr id="15" name="Rectangle 13"/>
          <p:cNvSpPr>
            <a:spLocks noChangeArrowheads="1"/>
          </p:cNvSpPr>
          <p:nvPr/>
        </p:nvSpPr>
        <p:spPr bwMode="auto">
          <a:xfrm>
            <a:off x="3429000" y="4953000"/>
            <a:ext cx="2232025" cy="1152525"/>
          </a:xfrm>
          <a:prstGeom prst="rect">
            <a:avLst/>
          </a:prstGeom>
          <a:solidFill>
            <a:srgbClr val="AFB2B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3200" b="1" i="0" u="none" strike="noStrike" kern="0" cap="none" spc="0" normalizeH="0" baseline="0" noProof="0" smtClean="0">
                <a:ln>
                  <a:noFill/>
                </a:ln>
                <a:solidFill>
                  <a:srgbClr val="000000"/>
                </a:solidFill>
                <a:effectLst/>
                <a:uLnTx/>
                <a:uFillTx/>
              </a:rPr>
              <a:t>PAM</a:t>
            </a:r>
            <a:endParaRPr kumimoji="0" lang="es-ES" sz="3200" b="1" i="0" u="none" strike="noStrike" kern="0" cap="none" spc="0" normalizeH="0" baseline="0" noProof="0" smtClean="0">
              <a:ln>
                <a:noFill/>
              </a:ln>
              <a:solidFill>
                <a:srgbClr val="000000"/>
              </a:solidFill>
              <a:effectLst/>
              <a:uLnTx/>
              <a:uFillTx/>
            </a:endParaRPr>
          </a:p>
        </p:txBody>
      </p:sp>
      <p:sp>
        <p:nvSpPr>
          <p:cNvPr id="16" name="AutoShape 17"/>
          <p:cNvSpPr>
            <a:spLocks noChangeArrowheads="1"/>
          </p:cNvSpPr>
          <p:nvPr/>
        </p:nvSpPr>
        <p:spPr bwMode="auto">
          <a:xfrm>
            <a:off x="2843213" y="2924175"/>
            <a:ext cx="288925" cy="1081088"/>
          </a:xfrm>
          <a:prstGeom prst="curvedRightArrow">
            <a:avLst>
              <a:gd name="adj1" fmla="val 74835"/>
              <a:gd name="adj2" fmla="val 149670"/>
              <a:gd name="adj3" fmla="val 33333"/>
            </a:avLst>
          </a:prstGeom>
          <a:solidFill>
            <a:srgbClr val="AFB2B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CO" sz="1800" b="1" i="0" u="none" strike="noStrike" kern="0" cap="none" spc="0" normalizeH="0" baseline="0" noProof="0" smtClean="0">
              <a:ln>
                <a:noFill/>
              </a:ln>
              <a:solidFill>
                <a:srgbClr val="000000"/>
              </a:solidFill>
              <a:effectLst/>
              <a:uLnTx/>
              <a:uFillTx/>
            </a:endParaRPr>
          </a:p>
        </p:txBody>
      </p:sp>
      <p:sp>
        <p:nvSpPr>
          <p:cNvPr id="17" name="AutoShape 18"/>
          <p:cNvSpPr>
            <a:spLocks noChangeArrowheads="1"/>
          </p:cNvSpPr>
          <p:nvPr/>
        </p:nvSpPr>
        <p:spPr bwMode="auto">
          <a:xfrm>
            <a:off x="5940425" y="2852738"/>
            <a:ext cx="360363" cy="1081087"/>
          </a:xfrm>
          <a:prstGeom prst="curvedLeftArrow">
            <a:avLst>
              <a:gd name="adj1" fmla="val 60000"/>
              <a:gd name="adj2" fmla="val 120000"/>
              <a:gd name="adj3" fmla="val 33333"/>
            </a:avLst>
          </a:prstGeom>
          <a:solidFill>
            <a:srgbClr val="AFB2B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CO" sz="1800" b="1" i="0" u="none" strike="noStrike" kern="0" cap="none" spc="0" normalizeH="0" baseline="0" noProof="0" smtClean="0">
              <a:ln>
                <a:noFill/>
              </a:ln>
              <a:solidFill>
                <a:srgbClr val="000000"/>
              </a:solidFill>
              <a:effectLst/>
              <a:uLnTx/>
              <a:uFillTx/>
            </a:endParaRPr>
          </a:p>
        </p:txBody>
      </p:sp>
      <p:sp>
        <p:nvSpPr>
          <p:cNvPr id="18" name="AutoShape 19"/>
          <p:cNvSpPr>
            <a:spLocks noChangeArrowheads="1"/>
          </p:cNvSpPr>
          <p:nvPr/>
        </p:nvSpPr>
        <p:spPr bwMode="auto">
          <a:xfrm>
            <a:off x="3348038" y="1700213"/>
            <a:ext cx="503237" cy="720725"/>
          </a:xfrm>
          <a:prstGeom prst="curvedRightArrow">
            <a:avLst>
              <a:gd name="adj1" fmla="val 28644"/>
              <a:gd name="adj2" fmla="val 57287"/>
              <a:gd name="adj3" fmla="val 33333"/>
            </a:avLst>
          </a:prstGeom>
          <a:solidFill>
            <a:srgbClr val="AFB2B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CO" sz="1800" b="1" i="0" u="none" strike="noStrike" kern="0" cap="none" spc="0" normalizeH="0" baseline="0" noProof="0" smtClean="0">
              <a:ln>
                <a:noFill/>
              </a:ln>
              <a:solidFill>
                <a:srgbClr val="000000"/>
              </a:solidFill>
              <a:effectLst/>
              <a:uLnTx/>
              <a:uFillTx/>
            </a:endParaRPr>
          </a:p>
        </p:txBody>
      </p:sp>
      <p:sp>
        <p:nvSpPr>
          <p:cNvPr id="19" name="AutoShape 20"/>
          <p:cNvSpPr>
            <a:spLocks noChangeArrowheads="1"/>
          </p:cNvSpPr>
          <p:nvPr/>
        </p:nvSpPr>
        <p:spPr bwMode="auto">
          <a:xfrm>
            <a:off x="5435600" y="1628775"/>
            <a:ext cx="649288" cy="720725"/>
          </a:xfrm>
          <a:prstGeom prst="curvedLeftArrow">
            <a:avLst>
              <a:gd name="adj1" fmla="val 22200"/>
              <a:gd name="adj2" fmla="val 44401"/>
              <a:gd name="adj3" fmla="val 33333"/>
            </a:avLst>
          </a:prstGeom>
          <a:solidFill>
            <a:srgbClr val="AFB2B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CO" sz="1800" b="1" i="0" u="none" strike="noStrike" kern="0" cap="none" spc="0" normalizeH="0" baseline="0" noProof="0" smtClean="0">
              <a:ln>
                <a:noFill/>
              </a:ln>
              <a:solidFill>
                <a:srgbClr val="000000"/>
              </a:solidFill>
              <a:effectLst/>
              <a:uLnTx/>
              <a:uFillTx/>
            </a:endParaRPr>
          </a:p>
        </p:txBody>
      </p:sp>
      <p:sp>
        <p:nvSpPr>
          <p:cNvPr id="3" name="2 CuadroTexto"/>
          <p:cNvSpPr txBox="1"/>
          <p:nvPr/>
        </p:nvSpPr>
        <p:spPr>
          <a:xfrm>
            <a:off x="323528" y="1772816"/>
            <a:ext cx="2448272" cy="830997"/>
          </a:xfrm>
          <a:prstGeom prst="rect">
            <a:avLst/>
          </a:prstGeom>
          <a:noFill/>
        </p:spPr>
        <p:txBody>
          <a:bodyPr wrap="square" rtlCol="0">
            <a:spAutoFit/>
          </a:bodyPr>
          <a:lstStyle/>
          <a:p>
            <a:r>
              <a:rPr lang="es-CO" dirty="0" smtClean="0"/>
              <a:t>Documentos Claves</a:t>
            </a:r>
            <a:endParaRPr lang="es-CO" dirty="0"/>
          </a:p>
        </p:txBody>
      </p:sp>
    </p:spTree>
    <p:extLst>
      <p:ext uri="{BB962C8B-B14F-4D97-AF65-F5344CB8AC3E}">
        <p14:creationId xmlns:p14="http://schemas.microsoft.com/office/powerpoint/2010/main" val="412064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
        <p:nvSpPr>
          <p:cNvPr id="9" name="Freeform 588"/>
          <p:cNvSpPr>
            <a:spLocks/>
          </p:cNvSpPr>
          <p:nvPr/>
        </p:nvSpPr>
        <p:spPr bwMode="auto">
          <a:xfrm>
            <a:off x="2714625" y="1357300"/>
            <a:ext cx="3492500"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CO" sz="1200" b="1" kern="0" dirty="0">
                <a:solidFill>
                  <a:sysClr val="window" lastClr="FFFFFF"/>
                </a:solidFill>
                <a:latin typeface="Arial" charset="0"/>
                <a:cs typeface="Arial" pitchFamily="34" charset="0"/>
              </a:rPr>
              <a:t>A. Gestión Estratégica</a:t>
            </a:r>
            <a:endParaRPr lang="es-ES" sz="1200" b="1" kern="0" dirty="0">
              <a:solidFill>
                <a:sysClr val="window" lastClr="FFFFFF"/>
              </a:solidFill>
              <a:latin typeface="Arial" charset="0"/>
              <a:cs typeface="Arial" pitchFamily="34" charset="0"/>
            </a:endParaRPr>
          </a:p>
        </p:txBody>
      </p:sp>
      <p:sp>
        <p:nvSpPr>
          <p:cNvPr id="11" name="Freeform 622"/>
          <p:cNvSpPr>
            <a:spLocks/>
          </p:cNvSpPr>
          <p:nvPr/>
        </p:nvSpPr>
        <p:spPr bwMode="auto">
          <a:xfrm>
            <a:off x="1823752" y="1643050"/>
            <a:ext cx="5715000" cy="1143000"/>
          </a:xfrm>
          <a:custGeom>
            <a:avLst/>
            <a:gdLst>
              <a:gd name="T0" fmla="*/ 2147483647 w 4382"/>
              <a:gd name="T1" fmla="*/ 0 h 937"/>
              <a:gd name="T2" fmla="*/ 0 w 4382"/>
              <a:gd name="T3" fmla="*/ 0 h 937"/>
              <a:gd name="T4" fmla="*/ 0 w 4382"/>
              <a:gd name="T5" fmla="*/ 2147483647 h 937"/>
              <a:gd name="T6" fmla="*/ 2147483647 w 4382"/>
              <a:gd name="T7" fmla="*/ 2147483647 h 937"/>
              <a:gd name="T8" fmla="*/ 2147483647 w 4382"/>
              <a:gd name="T9" fmla="*/ 2147483647 h 937"/>
              <a:gd name="T10" fmla="*/ 2147483647 w 4382"/>
              <a:gd name="T11" fmla="*/ 0 h 937"/>
              <a:gd name="T12" fmla="*/ 0 60000 65536"/>
              <a:gd name="T13" fmla="*/ 0 60000 65536"/>
              <a:gd name="T14" fmla="*/ 0 60000 65536"/>
              <a:gd name="T15" fmla="*/ 0 60000 65536"/>
              <a:gd name="T16" fmla="*/ 0 60000 65536"/>
              <a:gd name="T17" fmla="*/ 0 60000 65536"/>
              <a:gd name="T18" fmla="*/ 0 w 4382"/>
              <a:gd name="T19" fmla="*/ 0 h 937"/>
              <a:gd name="T20" fmla="*/ 4382 w 4382"/>
              <a:gd name="T21" fmla="*/ 937 h 937"/>
            </a:gdLst>
            <a:ahLst/>
            <a:cxnLst>
              <a:cxn ang="T12">
                <a:pos x="T0" y="T1"/>
              </a:cxn>
              <a:cxn ang="T13">
                <a:pos x="T2" y="T3"/>
              </a:cxn>
              <a:cxn ang="T14">
                <a:pos x="T4" y="T5"/>
              </a:cxn>
              <a:cxn ang="T15">
                <a:pos x="T6" y="T7"/>
              </a:cxn>
              <a:cxn ang="T16">
                <a:pos x="T8" y="T9"/>
              </a:cxn>
              <a:cxn ang="T17">
                <a:pos x="T10" y="T11"/>
              </a:cxn>
            </a:cxnLst>
            <a:rect l="T18" t="T19" r="T20" b="T21"/>
            <a:pathLst>
              <a:path w="4382" h="937">
                <a:moveTo>
                  <a:pt x="4118" y="0"/>
                </a:moveTo>
                <a:lnTo>
                  <a:pt x="0" y="0"/>
                </a:lnTo>
                <a:lnTo>
                  <a:pt x="0" y="937"/>
                </a:lnTo>
                <a:lnTo>
                  <a:pt x="4118" y="937"/>
                </a:lnTo>
                <a:lnTo>
                  <a:pt x="4382" y="468"/>
                </a:lnTo>
                <a:lnTo>
                  <a:pt x="4118" y="0"/>
                </a:lnTo>
                <a:close/>
              </a:path>
            </a:pathLst>
          </a:custGeom>
          <a:noFill/>
          <a:ln w="6">
            <a:solidFill>
              <a:srgbClr val="000000"/>
            </a:solid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12" name="Freeform 640"/>
          <p:cNvSpPr>
            <a:spLocks/>
          </p:cNvSpPr>
          <p:nvPr/>
        </p:nvSpPr>
        <p:spPr bwMode="auto">
          <a:xfrm>
            <a:off x="2000250" y="1728690"/>
            <a:ext cx="1149350" cy="928687"/>
          </a:xfrm>
          <a:custGeom>
            <a:avLst/>
            <a:gdLst>
              <a:gd name="T0" fmla="*/ 2147483647 w 745"/>
              <a:gd name="T1" fmla="*/ 0 h 780"/>
              <a:gd name="T2" fmla="*/ 0 w 745"/>
              <a:gd name="T3" fmla="*/ 0 h 780"/>
              <a:gd name="T4" fmla="*/ 0 w 745"/>
              <a:gd name="T5" fmla="*/ 2147483647 h 780"/>
              <a:gd name="T6" fmla="*/ 2147483647 w 745"/>
              <a:gd name="T7" fmla="*/ 2147483647 h 780"/>
              <a:gd name="T8" fmla="*/ 2147483647 w 745"/>
              <a:gd name="T9" fmla="*/ 2147483647 h 780"/>
              <a:gd name="T10" fmla="*/ 2147483647 w 745"/>
              <a:gd name="T11" fmla="*/ 0 h 780"/>
              <a:gd name="T12" fmla="*/ 0 60000 65536"/>
              <a:gd name="T13" fmla="*/ 0 60000 65536"/>
              <a:gd name="T14" fmla="*/ 0 60000 65536"/>
              <a:gd name="T15" fmla="*/ 0 60000 65536"/>
              <a:gd name="T16" fmla="*/ 0 60000 65536"/>
              <a:gd name="T17" fmla="*/ 0 60000 65536"/>
              <a:gd name="T18" fmla="*/ 0 w 745"/>
              <a:gd name="T19" fmla="*/ 0 h 780"/>
              <a:gd name="T20" fmla="*/ 745 w 745"/>
              <a:gd name="T21" fmla="*/ 780 h 780"/>
            </a:gdLst>
            <a:ahLst/>
            <a:cxnLst>
              <a:cxn ang="T12">
                <a:pos x="T0" y="T1"/>
              </a:cxn>
              <a:cxn ang="T13">
                <a:pos x="T2" y="T3"/>
              </a:cxn>
              <a:cxn ang="T14">
                <a:pos x="T4" y="T5"/>
              </a:cxn>
              <a:cxn ang="T15">
                <a:pos x="T6" y="T7"/>
              </a:cxn>
              <a:cxn ang="T16">
                <a:pos x="T8" y="T9"/>
              </a:cxn>
              <a:cxn ang="T17">
                <a:pos x="T10" y="T11"/>
              </a:cxn>
            </a:cxnLst>
            <a:rect l="T18" t="T19" r="T20" b="T21"/>
            <a:pathLst>
              <a:path w="745" h="780">
                <a:moveTo>
                  <a:pt x="558" y="0"/>
                </a:moveTo>
                <a:lnTo>
                  <a:pt x="0" y="0"/>
                </a:lnTo>
                <a:lnTo>
                  <a:pt x="0" y="780"/>
                </a:lnTo>
                <a:lnTo>
                  <a:pt x="558" y="780"/>
                </a:lnTo>
                <a:lnTo>
                  <a:pt x="745" y="390"/>
                </a:lnTo>
                <a:lnTo>
                  <a:pt x="558" y="0"/>
                </a:lnTo>
                <a:close/>
              </a:path>
            </a:pathLst>
          </a:custGeom>
          <a:solidFill>
            <a:srgbClr val="3333CC"/>
          </a:solidFill>
          <a:ln w="9525">
            <a:noFill/>
            <a:round/>
            <a:headEnd/>
            <a:tailEnd/>
          </a:ln>
        </p:spPr>
        <p:txBody>
          <a:bodyPr/>
          <a:lstStyle/>
          <a:p>
            <a:pPr fontAlgn="auto">
              <a:spcBef>
                <a:spcPts val="0"/>
              </a:spcBef>
              <a:spcAft>
                <a:spcPts val="0"/>
              </a:spcAft>
              <a:defRPr/>
            </a:pPr>
            <a:endParaRPr lang="es-ES" sz="1100" b="1" kern="0" dirty="0">
              <a:solidFill>
                <a:sysClr val="window" lastClr="FFFFFF"/>
              </a:solidFill>
              <a:latin typeface="Arial" charset="0"/>
              <a:cs typeface="Arial" pitchFamily="34" charset="0"/>
            </a:endParaRPr>
          </a:p>
          <a:p>
            <a:pPr fontAlgn="auto">
              <a:spcBef>
                <a:spcPts val="0"/>
              </a:spcBef>
              <a:spcAft>
                <a:spcPts val="0"/>
              </a:spcAft>
              <a:defRPr/>
            </a:pPr>
            <a:r>
              <a:rPr lang="es-ES" sz="1100" b="1" kern="0" dirty="0">
                <a:solidFill>
                  <a:sysClr val="window" lastClr="FFFFFF"/>
                </a:solidFill>
                <a:latin typeface="Arial" charset="0"/>
                <a:cs typeface="Arial" pitchFamily="34" charset="0"/>
              </a:rPr>
              <a:t>B. Gestión de programas y proyectos</a:t>
            </a:r>
            <a:endParaRPr lang="es-ES" sz="1200" b="1" kern="0" dirty="0">
              <a:solidFill>
                <a:sysClr val="window" lastClr="FFFFFF"/>
              </a:solidFill>
              <a:latin typeface="Arial" charset="0"/>
              <a:cs typeface="Arial" pitchFamily="34" charset="0"/>
            </a:endParaRPr>
          </a:p>
        </p:txBody>
      </p:sp>
      <p:sp>
        <p:nvSpPr>
          <p:cNvPr id="13" name="Freeform 640"/>
          <p:cNvSpPr>
            <a:spLocks/>
          </p:cNvSpPr>
          <p:nvPr/>
        </p:nvSpPr>
        <p:spPr bwMode="auto">
          <a:xfrm>
            <a:off x="3407557" y="1728690"/>
            <a:ext cx="1143000" cy="928687"/>
          </a:xfrm>
          <a:custGeom>
            <a:avLst/>
            <a:gdLst>
              <a:gd name="T0" fmla="*/ 2147483647 w 745"/>
              <a:gd name="T1" fmla="*/ 0 h 780"/>
              <a:gd name="T2" fmla="*/ 0 w 745"/>
              <a:gd name="T3" fmla="*/ 0 h 780"/>
              <a:gd name="T4" fmla="*/ 0 w 745"/>
              <a:gd name="T5" fmla="*/ 2147483647 h 780"/>
              <a:gd name="T6" fmla="*/ 2147483647 w 745"/>
              <a:gd name="T7" fmla="*/ 2147483647 h 780"/>
              <a:gd name="T8" fmla="*/ 2147483647 w 745"/>
              <a:gd name="T9" fmla="*/ 2147483647 h 780"/>
              <a:gd name="T10" fmla="*/ 2147483647 w 745"/>
              <a:gd name="T11" fmla="*/ 0 h 780"/>
              <a:gd name="T12" fmla="*/ 0 60000 65536"/>
              <a:gd name="T13" fmla="*/ 0 60000 65536"/>
              <a:gd name="T14" fmla="*/ 0 60000 65536"/>
              <a:gd name="T15" fmla="*/ 0 60000 65536"/>
              <a:gd name="T16" fmla="*/ 0 60000 65536"/>
              <a:gd name="T17" fmla="*/ 0 60000 65536"/>
              <a:gd name="T18" fmla="*/ 0 w 745"/>
              <a:gd name="T19" fmla="*/ 0 h 780"/>
              <a:gd name="T20" fmla="*/ 745 w 745"/>
              <a:gd name="T21" fmla="*/ 780 h 780"/>
            </a:gdLst>
            <a:ahLst/>
            <a:cxnLst>
              <a:cxn ang="T12">
                <a:pos x="T0" y="T1"/>
              </a:cxn>
              <a:cxn ang="T13">
                <a:pos x="T2" y="T3"/>
              </a:cxn>
              <a:cxn ang="T14">
                <a:pos x="T4" y="T5"/>
              </a:cxn>
              <a:cxn ang="T15">
                <a:pos x="T6" y="T7"/>
              </a:cxn>
              <a:cxn ang="T16">
                <a:pos x="T8" y="T9"/>
              </a:cxn>
              <a:cxn ang="T17">
                <a:pos x="T10" y="T11"/>
              </a:cxn>
            </a:cxnLst>
            <a:rect l="T18" t="T19" r="T20" b="T21"/>
            <a:pathLst>
              <a:path w="745" h="780">
                <a:moveTo>
                  <a:pt x="558" y="0"/>
                </a:moveTo>
                <a:lnTo>
                  <a:pt x="0" y="0"/>
                </a:lnTo>
                <a:lnTo>
                  <a:pt x="0" y="780"/>
                </a:lnTo>
                <a:lnTo>
                  <a:pt x="558" y="780"/>
                </a:lnTo>
                <a:lnTo>
                  <a:pt x="745" y="390"/>
                </a:lnTo>
                <a:lnTo>
                  <a:pt x="558" y="0"/>
                </a:lnTo>
                <a:close/>
              </a:path>
            </a:pathLst>
          </a:custGeom>
          <a:solidFill>
            <a:srgbClr val="3333CC"/>
          </a:solidFill>
          <a:ln w="9525">
            <a:noFill/>
            <a:round/>
            <a:headEnd/>
            <a:tailEnd/>
          </a:ln>
        </p:spPr>
        <p:txBody>
          <a:bodyPr/>
          <a:lstStyle/>
          <a:p>
            <a:pPr fontAlgn="auto">
              <a:spcBef>
                <a:spcPts val="0"/>
              </a:spcBef>
              <a:spcAft>
                <a:spcPts val="0"/>
              </a:spcAft>
              <a:defRPr/>
            </a:pPr>
            <a:r>
              <a:rPr lang="es-ES" sz="1100" b="1" kern="0" dirty="0">
                <a:solidFill>
                  <a:sysClr val="window" lastClr="FFFFFF"/>
                </a:solidFill>
                <a:latin typeface="Arial" charset="0"/>
                <a:cs typeface="Arial" pitchFamily="34" charset="0"/>
              </a:rPr>
              <a:t>C. Gestión </a:t>
            </a:r>
          </a:p>
          <a:p>
            <a:pPr fontAlgn="auto">
              <a:spcBef>
                <a:spcPts val="0"/>
              </a:spcBef>
              <a:spcAft>
                <a:spcPts val="0"/>
              </a:spcAft>
              <a:defRPr/>
            </a:pPr>
            <a:r>
              <a:rPr lang="es-ES" sz="1100" b="1" kern="0" dirty="0">
                <a:solidFill>
                  <a:sysClr val="window" lastClr="FFFFFF"/>
                </a:solidFill>
                <a:latin typeface="Arial" charset="0"/>
                <a:cs typeface="Arial" pitchFamily="34" charset="0"/>
              </a:rPr>
              <a:t>de la </a:t>
            </a:r>
          </a:p>
          <a:p>
            <a:pPr fontAlgn="auto">
              <a:spcBef>
                <a:spcPts val="0"/>
              </a:spcBef>
              <a:spcAft>
                <a:spcPts val="0"/>
              </a:spcAft>
              <a:defRPr/>
            </a:pPr>
            <a:r>
              <a:rPr lang="es-ES" sz="1100" b="1" kern="0" dirty="0">
                <a:solidFill>
                  <a:sysClr val="window" lastClr="FFFFFF"/>
                </a:solidFill>
                <a:latin typeface="Arial" charset="0"/>
                <a:cs typeface="Arial" pitchFamily="34" charset="0"/>
              </a:rPr>
              <a:t>cobertura del servicio educativo</a:t>
            </a:r>
            <a:endParaRPr lang="es-ES" sz="1200" b="1" kern="0" dirty="0">
              <a:solidFill>
                <a:sysClr val="window" lastClr="FFFFFF"/>
              </a:solidFill>
              <a:latin typeface="Arial" charset="0"/>
              <a:cs typeface="Arial" pitchFamily="34" charset="0"/>
            </a:endParaRPr>
          </a:p>
        </p:txBody>
      </p:sp>
      <p:sp>
        <p:nvSpPr>
          <p:cNvPr id="14" name="Freeform 640"/>
          <p:cNvSpPr>
            <a:spLocks/>
          </p:cNvSpPr>
          <p:nvPr/>
        </p:nvSpPr>
        <p:spPr bwMode="auto">
          <a:xfrm>
            <a:off x="4666473" y="1700555"/>
            <a:ext cx="1143000" cy="928687"/>
          </a:xfrm>
          <a:custGeom>
            <a:avLst/>
            <a:gdLst>
              <a:gd name="T0" fmla="*/ 2147483647 w 745"/>
              <a:gd name="T1" fmla="*/ 0 h 780"/>
              <a:gd name="T2" fmla="*/ 0 w 745"/>
              <a:gd name="T3" fmla="*/ 0 h 780"/>
              <a:gd name="T4" fmla="*/ 0 w 745"/>
              <a:gd name="T5" fmla="*/ 2147483647 h 780"/>
              <a:gd name="T6" fmla="*/ 2147483647 w 745"/>
              <a:gd name="T7" fmla="*/ 2147483647 h 780"/>
              <a:gd name="T8" fmla="*/ 2147483647 w 745"/>
              <a:gd name="T9" fmla="*/ 2147483647 h 780"/>
              <a:gd name="T10" fmla="*/ 2147483647 w 745"/>
              <a:gd name="T11" fmla="*/ 0 h 780"/>
              <a:gd name="T12" fmla="*/ 0 60000 65536"/>
              <a:gd name="T13" fmla="*/ 0 60000 65536"/>
              <a:gd name="T14" fmla="*/ 0 60000 65536"/>
              <a:gd name="T15" fmla="*/ 0 60000 65536"/>
              <a:gd name="T16" fmla="*/ 0 60000 65536"/>
              <a:gd name="T17" fmla="*/ 0 60000 65536"/>
              <a:gd name="T18" fmla="*/ 0 w 745"/>
              <a:gd name="T19" fmla="*/ 0 h 780"/>
              <a:gd name="T20" fmla="*/ 745 w 745"/>
              <a:gd name="T21" fmla="*/ 780 h 780"/>
            </a:gdLst>
            <a:ahLst/>
            <a:cxnLst>
              <a:cxn ang="T12">
                <a:pos x="T0" y="T1"/>
              </a:cxn>
              <a:cxn ang="T13">
                <a:pos x="T2" y="T3"/>
              </a:cxn>
              <a:cxn ang="T14">
                <a:pos x="T4" y="T5"/>
              </a:cxn>
              <a:cxn ang="T15">
                <a:pos x="T6" y="T7"/>
              </a:cxn>
              <a:cxn ang="T16">
                <a:pos x="T8" y="T9"/>
              </a:cxn>
              <a:cxn ang="T17">
                <a:pos x="T10" y="T11"/>
              </a:cxn>
            </a:cxnLst>
            <a:rect l="T18" t="T19" r="T20" b="T21"/>
            <a:pathLst>
              <a:path w="745" h="780">
                <a:moveTo>
                  <a:pt x="558" y="0"/>
                </a:moveTo>
                <a:lnTo>
                  <a:pt x="0" y="0"/>
                </a:lnTo>
                <a:lnTo>
                  <a:pt x="0" y="780"/>
                </a:lnTo>
                <a:lnTo>
                  <a:pt x="558" y="780"/>
                </a:lnTo>
                <a:lnTo>
                  <a:pt x="745" y="390"/>
                </a:lnTo>
                <a:lnTo>
                  <a:pt x="558" y="0"/>
                </a:lnTo>
                <a:close/>
              </a:path>
            </a:pathLst>
          </a:custGeom>
          <a:solidFill>
            <a:srgbClr val="FF0000"/>
          </a:solidFill>
          <a:ln w="9525">
            <a:noFill/>
            <a:round/>
            <a:headEnd/>
            <a:tailEnd/>
          </a:ln>
        </p:spPr>
        <p:txBody>
          <a:bodyPr/>
          <a:lstStyle/>
          <a:p>
            <a:pPr fontAlgn="auto">
              <a:spcBef>
                <a:spcPts val="0"/>
              </a:spcBef>
              <a:spcAft>
                <a:spcPts val="0"/>
              </a:spcAft>
              <a:defRPr/>
            </a:pPr>
            <a:r>
              <a:rPr lang="es-ES" sz="1100" b="1" kern="0" dirty="0">
                <a:solidFill>
                  <a:sysClr val="window" lastClr="FFFFFF"/>
                </a:solidFill>
                <a:latin typeface="Arial" charset="0"/>
                <a:cs typeface="Arial" pitchFamily="34" charset="0"/>
              </a:rPr>
              <a:t>D Gestión </a:t>
            </a:r>
          </a:p>
          <a:p>
            <a:pPr fontAlgn="auto">
              <a:spcBef>
                <a:spcPts val="0"/>
              </a:spcBef>
              <a:spcAft>
                <a:spcPts val="0"/>
              </a:spcAft>
              <a:defRPr/>
            </a:pPr>
            <a:r>
              <a:rPr lang="es-ES" sz="1100" b="1" kern="0" dirty="0">
                <a:solidFill>
                  <a:sysClr val="window" lastClr="FFFFFF"/>
                </a:solidFill>
                <a:latin typeface="Arial" charset="0"/>
                <a:cs typeface="Arial" pitchFamily="34" charset="0"/>
              </a:rPr>
              <a:t>de la calidad del servicio educativo en EPBM</a:t>
            </a:r>
          </a:p>
        </p:txBody>
      </p:sp>
      <p:sp>
        <p:nvSpPr>
          <p:cNvPr id="15" name="Freeform 640"/>
          <p:cNvSpPr>
            <a:spLocks/>
          </p:cNvSpPr>
          <p:nvPr/>
        </p:nvSpPr>
        <p:spPr bwMode="auto">
          <a:xfrm>
            <a:off x="6072187" y="1728690"/>
            <a:ext cx="1214437" cy="928687"/>
          </a:xfrm>
          <a:custGeom>
            <a:avLst/>
            <a:gdLst>
              <a:gd name="T0" fmla="*/ 2147483647 w 745"/>
              <a:gd name="T1" fmla="*/ 0 h 780"/>
              <a:gd name="T2" fmla="*/ 0 w 745"/>
              <a:gd name="T3" fmla="*/ 0 h 780"/>
              <a:gd name="T4" fmla="*/ 0 w 745"/>
              <a:gd name="T5" fmla="*/ 2147483647 h 780"/>
              <a:gd name="T6" fmla="*/ 2147483647 w 745"/>
              <a:gd name="T7" fmla="*/ 2147483647 h 780"/>
              <a:gd name="T8" fmla="*/ 2147483647 w 745"/>
              <a:gd name="T9" fmla="*/ 2147483647 h 780"/>
              <a:gd name="T10" fmla="*/ 2147483647 w 745"/>
              <a:gd name="T11" fmla="*/ 0 h 780"/>
              <a:gd name="T12" fmla="*/ 0 60000 65536"/>
              <a:gd name="T13" fmla="*/ 0 60000 65536"/>
              <a:gd name="T14" fmla="*/ 0 60000 65536"/>
              <a:gd name="T15" fmla="*/ 0 60000 65536"/>
              <a:gd name="T16" fmla="*/ 0 60000 65536"/>
              <a:gd name="T17" fmla="*/ 0 60000 65536"/>
              <a:gd name="T18" fmla="*/ 0 w 745"/>
              <a:gd name="T19" fmla="*/ 0 h 780"/>
              <a:gd name="T20" fmla="*/ 745 w 745"/>
              <a:gd name="T21" fmla="*/ 780 h 780"/>
            </a:gdLst>
            <a:ahLst/>
            <a:cxnLst>
              <a:cxn ang="T12">
                <a:pos x="T0" y="T1"/>
              </a:cxn>
              <a:cxn ang="T13">
                <a:pos x="T2" y="T3"/>
              </a:cxn>
              <a:cxn ang="T14">
                <a:pos x="T4" y="T5"/>
              </a:cxn>
              <a:cxn ang="T15">
                <a:pos x="T6" y="T7"/>
              </a:cxn>
              <a:cxn ang="T16">
                <a:pos x="T8" y="T9"/>
              </a:cxn>
              <a:cxn ang="T17">
                <a:pos x="T10" y="T11"/>
              </a:cxn>
            </a:cxnLst>
            <a:rect l="T18" t="T19" r="T20" b="T21"/>
            <a:pathLst>
              <a:path w="745" h="780">
                <a:moveTo>
                  <a:pt x="558" y="0"/>
                </a:moveTo>
                <a:lnTo>
                  <a:pt x="0" y="0"/>
                </a:lnTo>
                <a:lnTo>
                  <a:pt x="0" y="780"/>
                </a:lnTo>
                <a:lnTo>
                  <a:pt x="558" y="780"/>
                </a:lnTo>
                <a:lnTo>
                  <a:pt x="745" y="390"/>
                </a:lnTo>
                <a:lnTo>
                  <a:pt x="558" y="0"/>
                </a:lnTo>
                <a:close/>
              </a:path>
            </a:pathLst>
          </a:custGeom>
          <a:solidFill>
            <a:srgbClr val="3333CC"/>
          </a:solidFill>
          <a:ln w="9525">
            <a:noFill/>
            <a:round/>
            <a:headEnd/>
            <a:tailEnd/>
          </a:ln>
        </p:spPr>
        <p:txBody>
          <a:bodyPr/>
          <a:lstStyle/>
          <a:p>
            <a:pPr marL="342900" indent="-342900" fontAlgn="auto">
              <a:spcBef>
                <a:spcPts val="0"/>
              </a:spcBef>
              <a:spcAft>
                <a:spcPts val="0"/>
              </a:spcAft>
              <a:defRPr/>
            </a:pPr>
            <a:endParaRPr lang="es-ES" sz="1100" b="1" kern="0" dirty="0">
              <a:solidFill>
                <a:sysClr val="window" lastClr="FFFFFF"/>
              </a:solidFill>
              <a:latin typeface="Arial" charset="0"/>
              <a:cs typeface="Arial" pitchFamily="34" charset="0"/>
            </a:endParaRPr>
          </a:p>
          <a:p>
            <a:pPr marL="342900" indent="-342900" fontAlgn="auto">
              <a:spcBef>
                <a:spcPts val="0"/>
              </a:spcBef>
              <a:spcAft>
                <a:spcPts val="0"/>
              </a:spcAft>
              <a:defRPr/>
            </a:pPr>
            <a:r>
              <a:rPr lang="es-ES" sz="1100" b="1" kern="0" dirty="0">
                <a:solidFill>
                  <a:sysClr val="window" lastClr="FFFFFF"/>
                </a:solidFill>
                <a:latin typeface="Arial" charset="0"/>
                <a:cs typeface="Arial" pitchFamily="34" charset="0"/>
              </a:rPr>
              <a:t>E. Atención</a:t>
            </a:r>
          </a:p>
          <a:p>
            <a:pPr marL="342900" indent="-342900" fontAlgn="auto">
              <a:spcBef>
                <a:spcPts val="0"/>
              </a:spcBef>
              <a:spcAft>
                <a:spcPts val="0"/>
              </a:spcAft>
              <a:defRPr/>
            </a:pPr>
            <a:r>
              <a:rPr lang="es-ES" sz="1100" b="1" kern="0" dirty="0">
                <a:solidFill>
                  <a:sysClr val="window" lastClr="FFFFFF"/>
                </a:solidFill>
                <a:latin typeface="Arial" charset="0"/>
                <a:cs typeface="Arial" pitchFamily="34" charset="0"/>
              </a:rPr>
              <a:t>al </a:t>
            </a:r>
          </a:p>
          <a:p>
            <a:pPr marL="342900" indent="-342900" fontAlgn="auto">
              <a:spcBef>
                <a:spcPts val="0"/>
              </a:spcBef>
              <a:spcAft>
                <a:spcPts val="0"/>
              </a:spcAft>
              <a:defRPr/>
            </a:pPr>
            <a:r>
              <a:rPr lang="es-ES" sz="1100" b="1" kern="0" dirty="0">
                <a:solidFill>
                  <a:sysClr val="window" lastClr="FFFFFF"/>
                </a:solidFill>
                <a:latin typeface="Arial" charset="0"/>
                <a:cs typeface="Arial" pitchFamily="34" charset="0"/>
              </a:rPr>
              <a:t>Ciudadano</a:t>
            </a:r>
            <a:endParaRPr lang="es-ES" sz="1200" b="1" kern="0" dirty="0">
              <a:solidFill>
                <a:sysClr val="window" lastClr="FFFFFF"/>
              </a:solidFill>
              <a:latin typeface="Arial" charset="0"/>
              <a:cs typeface="Arial" pitchFamily="34" charset="0"/>
            </a:endParaRPr>
          </a:p>
        </p:txBody>
      </p:sp>
      <p:sp>
        <p:nvSpPr>
          <p:cNvPr id="16" name="Rectangle 618"/>
          <p:cNvSpPr>
            <a:spLocks noChangeArrowheads="1"/>
          </p:cNvSpPr>
          <p:nvPr/>
        </p:nvSpPr>
        <p:spPr bwMode="auto">
          <a:xfrm rot="16200000">
            <a:off x="907257" y="2087302"/>
            <a:ext cx="1309687" cy="161925"/>
          </a:xfrm>
          <a:prstGeom prst="rect">
            <a:avLst/>
          </a:prstGeom>
          <a:noFill/>
          <a:ln w="9525">
            <a:noFill/>
            <a:miter lim="800000"/>
            <a:headEnd/>
            <a:tailEnd/>
          </a:ln>
        </p:spPr>
        <p:txBody>
          <a:bodyPr wrap="none" lIns="0" tIns="0" rIns="0" bIns="0">
            <a:spAutoFit/>
          </a:bodyPr>
          <a:lstStyle/>
          <a:p>
            <a:pPr fontAlgn="auto">
              <a:spcBef>
                <a:spcPts val="0"/>
              </a:spcBef>
              <a:spcAft>
                <a:spcPts val="0"/>
              </a:spcAft>
              <a:defRPr/>
            </a:pPr>
            <a:r>
              <a:rPr lang="es-ES" sz="1050" b="1" kern="0" dirty="0">
                <a:solidFill>
                  <a:srgbClr val="000000"/>
                </a:solidFill>
                <a:latin typeface="ZapfHumnst BT" pitchFamily="34" charset="0"/>
                <a:cs typeface="Arial" pitchFamily="34" charset="0"/>
              </a:rPr>
              <a:t>MACROPROCESOS </a:t>
            </a:r>
            <a:endParaRPr lang="es-ES" kern="0" dirty="0">
              <a:solidFill>
                <a:sysClr val="windowText" lastClr="000000"/>
              </a:solidFill>
              <a:latin typeface="Arial" charset="0"/>
              <a:cs typeface="Arial" pitchFamily="34" charset="0"/>
            </a:endParaRPr>
          </a:p>
        </p:txBody>
      </p:sp>
      <p:sp>
        <p:nvSpPr>
          <p:cNvPr id="17" name="Rectangle 619"/>
          <p:cNvSpPr>
            <a:spLocks noChangeArrowheads="1"/>
          </p:cNvSpPr>
          <p:nvPr/>
        </p:nvSpPr>
        <p:spPr bwMode="auto">
          <a:xfrm rot="16200000">
            <a:off x="1286671" y="2142624"/>
            <a:ext cx="836612" cy="161925"/>
          </a:xfrm>
          <a:prstGeom prst="rect">
            <a:avLst/>
          </a:prstGeom>
          <a:noFill/>
          <a:ln w="9525">
            <a:noFill/>
            <a:miter lim="800000"/>
            <a:headEnd/>
            <a:tailEnd/>
          </a:ln>
        </p:spPr>
        <p:txBody>
          <a:bodyPr wrap="none" lIns="0" tIns="0" rIns="0" bIns="0">
            <a:spAutoFit/>
          </a:bodyPr>
          <a:lstStyle/>
          <a:p>
            <a:pPr fontAlgn="auto">
              <a:spcBef>
                <a:spcPts val="0"/>
              </a:spcBef>
              <a:spcAft>
                <a:spcPts val="0"/>
              </a:spcAft>
              <a:defRPr/>
            </a:pPr>
            <a:r>
              <a:rPr lang="es-ES" sz="1050" b="1" kern="0" dirty="0">
                <a:solidFill>
                  <a:srgbClr val="000000"/>
                </a:solidFill>
                <a:latin typeface="ZapfHumnst BT" pitchFamily="34" charset="0"/>
                <a:cs typeface="Arial" pitchFamily="34" charset="0"/>
              </a:rPr>
              <a:t>MISIONALES</a:t>
            </a:r>
            <a:endParaRPr lang="es-ES" kern="0" dirty="0">
              <a:solidFill>
                <a:sysClr val="windowText" lastClr="000000"/>
              </a:solidFill>
              <a:latin typeface="Arial" charset="0"/>
              <a:cs typeface="Arial" pitchFamily="34" charset="0"/>
            </a:endParaRPr>
          </a:p>
        </p:txBody>
      </p:sp>
      <p:sp>
        <p:nvSpPr>
          <p:cNvPr id="18" name="Freeform 586"/>
          <p:cNvSpPr>
            <a:spLocks/>
          </p:cNvSpPr>
          <p:nvPr/>
        </p:nvSpPr>
        <p:spPr bwMode="auto">
          <a:xfrm>
            <a:off x="1750218" y="2817813"/>
            <a:ext cx="5786438" cy="3429000"/>
          </a:xfrm>
          <a:custGeom>
            <a:avLst/>
            <a:gdLst>
              <a:gd name="T0" fmla="*/ 2147483647 w 4382"/>
              <a:gd name="T1" fmla="*/ 0 h 2047"/>
              <a:gd name="T2" fmla="*/ 0 w 4382"/>
              <a:gd name="T3" fmla="*/ 0 h 2047"/>
              <a:gd name="T4" fmla="*/ 0 w 4382"/>
              <a:gd name="T5" fmla="*/ 2147483647 h 2047"/>
              <a:gd name="T6" fmla="*/ 2147483647 w 4382"/>
              <a:gd name="T7" fmla="*/ 2147483647 h 2047"/>
              <a:gd name="T8" fmla="*/ 2147483647 w 4382"/>
              <a:gd name="T9" fmla="*/ 2147483647 h 2047"/>
              <a:gd name="T10" fmla="*/ 2147483647 w 4382"/>
              <a:gd name="T11" fmla="*/ 0 h 2047"/>
              <a:gd name="T12" fmla="*/ 0 60000 65536"/>
              <a:gd name="T13" fmla="*/ 0 60000 65536"/>
              <a:gd name="T14" fmla="*/ 0 60000 65536"/>
              <a:gd name="T15" fmla="*/ 0 60000 65536"/>
              <a:gd name="T16" fmla="*/ 0 60000 65536"/>
              <a:gd name="T17" fmla="*/ 0 60000 65536"/>
              <a:gd name="T18" fmla="*/ 0 w 4382"/>
              <a:gd name="T19" fmla="*/ 0 h 2047"/>
              <a:gd name="T20" fmla="*/ 4382 w 4382"/>
              <a:gd name="T21" fmla="*/ 2047 h 2047"/>
            </a:gdLst>
            <a:ahLst/>
            <a:cxnLst>
              <a:cxn ang="T12">
                <a:pos x="T0" y="T1"/>
              </a:cxn>
              <a:cxn ang="T13">
                <a:pos x="T2" y="T3"/>
              </a:cxn>
              <a:cxn ang="T14">
                <a:pos x="T4" y="T5"/>
              </a:cxn>
              <a:cxn ang="T15">
                <a:pos x="T6" y="T7"/>
              </a:cxn>
              <a:cxn ang="T16">
                <a:pos x="T8" y="T9"/>
              </a:cxn>
              <a:cxn ang="T17">
                <a:pos x="T10" y="T11"/>
              </a:cxn>
            </a:cxnLst>
            <a:rect l="T18" t="T19" r="T20" b="T21"/>
            <a:pathLst>
              <a:path w="4382" h="2047">
                <a:moveTo>
                  <a:pt x="4193" y="0"/>
                </a:moveTo>
                <a:lnTo>
                  <a:pt x="0" y="0"/>
                </a:lnTo>
                <a:lnTo>
                  <a:pt x="0" y="2047"/>
                </a:lnTo>
                <a:lnTo>
                  <a:pt x="4193" y="2047"/>
                </a:lnTo>
                <a:lnTo>
                  <a:pt x="4382" y="1023"/>
                </a:lnTo>
                <a:lnTo>
                  <a:pt x="4193" y="0"/>
                </a:lnTo>
                <a:close/>
              </a:path>
            </a:pathLst>
          </a:custGeom>
          <a:solidFill>
            <a:srgbClr val="DDDDDD"/>
          </a:solidFill>
          <a:ln w="9525">
            <a:no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19" name="Freeform 588"/>
          <p:cNvSpPr>
            <a:spLocks/>
          </p:cNvSpPr>
          <p:nvPr/>
        </p:nvSpPr>
        <p:spPr bwMode="auto">
          <a:xfrm>
            <a:off x="2000250" y="3357563"/>
            <a:ext cx="5286375"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ES" sz="1100" b="1" kern="0" dirty="0">
                <a:solidFill>
                  <a:sysClr val="window" lastClr="FFFFFF"/>
                </a:solidFill>
                <a:latin typeface="ZapfHumnst BT" pitchFamily="34" charset="0"/>
                <a:cs typeface="Arial" pitchFamily="34" charset="0"/>
              </a:rPr>
              <a:t>F Gestión de la inspección y vigilancia de EE</a:t>
            </a:r>
          </a:p>
        </p:txBody>
      </p:sp>
      <p:sp>
        <p:nvSpPr>
          <p:cNvPr id="20" name="Freeform 588"/>
          <p:cNvSpPr>
            <a:spLocks/>
          </p:cNvSpPr>
          <p:nvPr/>
        </p:nvSpPr>
        <p:spPr bwMode="auto">
          <a:xfrm>
            <a:off x="2000250" y="3714750"/>
            <a:ext cx="5286375"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ES" sz="1100" b="1" kern="0" dirty="0">
                <a:solidFill>
                  <a:sysClr val="window" lastClr="FFFFFF"/>
                </a:solidFill>
                <a:latin typeface="ZapfHumnst BT" pitchFamily="34" charset="0"/>
                <a:cs typeface="Arial" pitchFamily="34" charset="0"/>
              </a:rPr>
              <a:t>G Gestión de la Información</a:t>
            </a:r>
          </a:p>
        </p:txBody>
      </p:sp>
      <p:sp>
        <p:nvSpPr>
          <p:cNvPr id="21" name="Freeform 588"/>
          <p:cNvSpPr>
            <a:spLocks/>
          </p:cNvSpPr>
          <p:nvPr/>
        </p:nvSpPr>
        <p:spPr bwMode="auto">
          <a:xfrm>
            <a:off x="2000250" y="4071938"/>
            <a:ext cx="5286375"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ES" sz="1100" b="1" kern="0">
                <a:solidFill>
                  <a:sysClr val="window" lastClr="FFFFFF"/>
                </a:solidFill>
                <a:latin typeface="ZapfHumnst BT" pitchFamily="34" charset="0"/>
                <a:cs typeface="Arial" pitchFamily="34" charset="0"/>
              </a:rPr>
              <a:t>H Gestión del Talento Humano</a:t>
            </a:r>
          </a:p>
        </p:txBody>
      </p:sp>
      <p:sp>
        <p:nvSpPr>
          <p:cNvPr id="22" name="Freeform 588"/>
          <p:cNvSpPr>
            <a:spLocks/>
          </p:cNvSpPr>
          <p:nvPr/>
        </p:nvSpPr>
        <p:spPr bwMode="auto">
          <a:xfrm>
            <a:off x="2000250" y="4429125"/>
            <a:ext cx="5286375"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ES" sz="1100" b="1" kern="0">
                <a:solidFill>
                  <a:sysClr val="window" lastClr="FFFFFF"/>
                </a:solidFill>
                <a:latin typeface="ZapfHumnst BT" pitchFamily="34" charset="0"/>
                <a:cs typeface="Arial" pitchFamily="34" charset="0"/>
              </a:rPr>
              <a:t>I Gestión Administrativa de Bienes y Servicios</a:t>
            </a:r>
          </a:p>
        </p:txBody>
      </p:sp>
      <p:sp>
        <p:nvSpPr>
          <p:cNvPr id="23" name="Freeform 588"/>
          <p:cNvSpPr>
            <a:spLocks/>
          </p:cNvSpPr>
          <p:nvPr/>
        </p:nvSpPr>
        <p:spPr bwMode="auto">
          <a:xfrm>
            <a:off x="2000250" y="4786313"/>
            <a:ext cx="5286375"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ES" sz="1100" b="1" kern="0">
                <a:solidFill>
                  <a:sysClr val="window" lastClr="FFFFFF"/>
                </a:solidFill>
                <a:latin typeface="ZapfHumnst BT" pitchFamily="34" charset="0"/>
                <a:cs typeface="Arial" pitchFamily="34" charset="0"/>
              </a:rPr>
              <a:t>J Gestión Financiera</a:t>
            </a:r>
          </a:p>
        </p:txBody>
      </p:sp>
      <p:sp>
        <p:nvSpPr>
          <p:cNvPr id="24" name="Freeform 588"/>
          <p:cNvSpPr>
            <a:spLocks/>
          </p:cNvSpPr>
          <p:nvPr/>
        </p:nvSpPr>
        <p:spPr bwMode="auto">
          <a:xfrm>
            <a:off x="2000250" y="5143500"/>
            <a:ext cx="5286375"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ES" sz="1100" b="1" kern="0">
                <a:solidFill>
                  <a:sysClr val="window" lastClr="FFFFFF"/>
                </a:solidFill>
                <a:latin typeface="ZapfHumnst BT" pitchFamily="34" charset="0"/>
                <a:cs typeface="Arial" pitchFamily="34" charset="0"/>
              </a:rPr>
              <a:t>K Control Interno</a:t>
            </a:r>
          </a:p>
        </p:txBody>
      </p:sp>
      <p:sp>
        <p:nvSpPr>
          <p:cNvPr id="25" name="Freeform 588"/>
          <p:cNvSpPr>
            <a:spLocks/>
          </p:cNvSpPr>
          <p:nvPr/>
        </p:nvSpPr>
        <p:spPr bwMode="auto">
          <a:xfrm>
            <a:off x="2000250" y="5500688"/>
            <a:ext cx="5286375"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ES" sz="1100" b="1" kern="0">
                <a:solidFill>
                  <a:sysClr val="window" lastClr="FFFFFF"/>
                </a:solidFill>
                <a:latin typeface="ZapfHumnst BT" pitchFamily="34" charset="0"/>
                <a:cs typeface="Arial" pitchFamily="34" charset="0"/>
              </a:rPr>
              <a:t>L Gestión de la Tecnología Informática</a:t>
            </a:r>
          </a:p>
        </p:txBody>
      </p:sp>
      <p:sp>
        <p:nvSpPr>
          <p:cNvPr id="26" name="Freeform 588"/>
          <p:cNvSpPr>
            <a:spLocks/>
          </p:cNvSpPr>
          <p:nvPr/>
        </p:nvSpPr>
        <p:spPr bwMode="auto">
          <a:xfrm>
            <a:off x="2000250" y="5857875"/>
            <a:ext cx="5286375"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ES" sz="1100" b="1" kern="0">
                <a:solidFill>
                  <a:sysClr val="window" lastClr="FFFFFF"/>
                </a:solidFill>
                <a:latin typeface="ZapfHumnst BT" pitchFamily="34" charset="0"/>
                <a:cs typeface="Arial" pitchFamily="34" charset="0"/>
              </a:rPr>
              <a:t>M  Gestión de asuntos legales y públicos</a:t>
            </a:r>
          </a:p>
        </p:txBody>
      </p:sp>
      <p:sp>
        <p:nvSpPr>
          <p:cNvPr id="27" name="Freeform 588"/>
          <p:cNvSpPr>
            <a:spLocks/>
          </p:cNvSpPr>
          <p:nvPr/>
        </p:nvSpPr>
        <p:spPr bwMode="auto">
          <a:xfrm>
            <a:off x="2000250" y="6215063"/>
            <a:ext cx="5286375" cy="285750"/>
          </a:xfrm>
          <a:custGeom>
            <a:avLst/>
            <a:gdLst>
              <a:gd name="T0" fmla="*/ 2147483647 w 3988"/>
              <a:gd name="T1" fmla="*/ 0 h 155"/>
              <a:gd name="T2" fmla="*/ 0 w 3988"/>
              <a:gd name="T3" fmla="*/ 0 h 155"/>
              <a:gd name="T4" fmla="*/ 0 w 3988"/>
              <a:gd name="T5" fmla="*/ 2147483647 h 155"/>
              <a:gd name="T6" fmla="*/ 2147483647 w 3988"/>
              <a:gd name="T7" fmla="*/ 2147483647 h 155"/>
              <a:gd name="T8" fmla="*/ 2147483647 w 3988"/>
              <a:gd name="T9" fmla="*/ 2147483647 h 155"/>
              <a:gd name="T10" fmla="*/ 2147483647 w 3988"/>
              <a:gd name="T11" fmla="*/ 0 h 155"/>
              <a:gd name="T12" fmla="*/ 0 60000 65536"/>
              <a:gd name="T13" fmla="*/ 0 60000 65536"/>
              <a:gd name="T14" fmla="*/ 0 60000 65536"/>
              <a:gd name="T15" fmla="*/ 0 60000 65536"/>
              <a:gd name="T16" fmla="*/ 0 60000 65536"/>
              <a:gd name="T17" fmla="*/ 0 60000 65536"/>
              <a:gd name="T18" fmla="*/ 0 w 3988"/>
              <a:gd name="T19" fmla="*/ 0 h 155"/>
              <a:gd name="T20" fmla="*/ 3988 w 3988"/>
              <a:gd name="T21" fmla="*/ 155 h 155"/>
            </a:gdLst>
            <a:ahLst/>
            <a:cxnLst>
              <a:cxn ang="T12">
                <a:pos x="T0" y="T1"/>
              </a:cxn>
              <a:cxn ang="T13">
                <a:pos x="T2" y="T3"/>
              </a:cxn>
              <a:cxn ang="T14">
                <a:pos x="T4" y="T5"/>
              </a:cxn>
              <a:cxn ang="T15">
                <a:pos x="T6" y="T7"/>
              </a:cxn>
              <a:cxn ang="T16">
                <a:pos x="T8" y="T9"/>
              </a:cxn>
              <a:cxn ang="T17">
                <a:pos x="T10" y="T11"/>
              </a:cxn>
            </a:cxnLst>
            <a:rect l="T18" t="T19" r="T20" b="T21"/>
            <a:pathLst>
              <a:path w="3988" h="155">
                <a:moveTo>
                  <a:pt x="3929" y="0"/>
                </a:moveTo>
                <a:lnTo>
                  <a:pt x="0" y="0"/>
                </a:lnTo>
                <a:lnTo>
                  <a:pt x="0" y="155"/>
                </a:lnTo>
                <a:lnTo>
                  <a:pt x="3929" y="155"/>
                </a:lnTo>
                <a:lnTo>
                  <a:pt x="3988" y="78"/>
                </a:lnTo>
                <a:lnTo>
                  <a:pt x="3929" y="0"/>
                </a:lnTo>
                <a:close/>
              </a:path>
            </a:pathLst>
          </a:custGeom>
          <a:solidFill>
            <a:srgbClr val="5F5F5F"/>
          </a:solidFill>
          <a:ln w="9525">
            <a:noFill/>
            <a:round/>
            <a:headEnd/>
            <a:tailEnd/>
          </a:ln>
        </p:spPr>
        <p:txBody>
          <a:bodyPr/>
          <a:lstStyle/>
          <a:p>
            <a:pPr algn="ctr" fontAlgn="auto">
              <a:spcBef>
                <a:spcPts val="0"/>
              </a:spcBef>
              <a:spcAft>
                <a:spcPts val="0"/>
              </a:spcAft>
              <a:defRPr/>
            </a:pPr>
            <a:r>
              <a:rPr lang="es-ES" sz="1100" b="1" kern="0">
                <a:solidFill>
                  <a:sysClr val="window" lastClr="FFFFFF"/>
                </a:solidFill>
                <a:latin typeface="ZapfHumnst BT" pitchFamily="34" charset="0"/>
                <a:cs typeface="Arial" pitchFamily="34" charset="0"/>
              </a:rPr>
              <a:t>N Administración del sistema de gestión de calidad</a:t>
            </a:r>
          </a:p>
        </p:txBody>
      </p:sp>
      <p:sp>
        <p:nvSpPr>
          <p:cNvPr id="28" name="Rectangle 620"/>
          <p:cNvSpPr>
            <a:spLocks noChangeArrowheads="1"/>
          </p:cNvSpPr>
          <p:nvPr/>
        </p:nvSpPr>
        <p:spPr bwMode="auto">
          <a:xfrm rot="16200000">
            <a:off x="585866" y="4460875"/>
            <a:ext cx="2019300" cy="161925"/>
          </a:xfrm>
          <a:prstGeom prst="rect">
            <a:avLst/>
          </a:prstGeom>
          <a:noFill/>
          <a:ln w="9525">
            <a:noFill/>
            <a:miter lim="800000"/>
            <a:headEnd/>
            <a:tailEnd/>
          </a:ln>
        </p:spPr>
        <p:txBody>
          <a:bodyPr wrap="none" lIns="0" tIns="0" rIns="0" bIns="0">
            <a:spAutoFit/>
          </a:bodyPr>
          <a:lstStyle/>
          <a:p>
            <a:pPr fontAlgn="auto">
              <a:spcBef>
                <a:spcPts val="0"/>
              </a:spcBef>
              <a:spcAft>
                <a:spcPts val="0"/>
              </a:spcAft>
              <a:defRPr/>
            </a:pPr>
            <a:r>
              <a:rPr lang="es-ES" sz="1050" b="1" kern="0" dirty="0">
                <a:solidFill>
                  <a:srgbClr val="000000"/>
                </a:solidFill>
                <a:latin typeface="ZapfHumnst BT" pitchFamily="34" charset="0"/>
                <a:cs typeface="Arial" pitchFamily="34" charset="0"/>
              </a:rPr>
              <a:t>MACROPROCESOS DE APOYO</a:t>
            </a:r>
            <a:endParaRPr lang="es-ES" kern="0" dirty="0">
              <a:solidFill>
                <a:sysClr val="windowText" lastClr="000000"/>
              </a:solidFill>
              <a:latin typeface="Arial" charset="0"/>
              <a:cs typeface="Arial" pitchFamily="34" charset="0"/>
            </a:endParaRPr>
          </a:p>
        </p:txBody>
      </p:sp>
      <p:sp>
        <p:nvSpPr>
          <p:cNvPr id="29" name="Freeform 698"/>
          <p:cNvSpPr>
            <a:spLocks noEditPoints="1"/>
          </p:cNvSpPr>
          <p:nvPr/>
        </p:nvSpPr>
        <p:spPr bwMode="auto">
          <a:xfrm>
            <a:off x="7786688" y="2500313"/>
            <a:ext cx="276225" cy="111125"/>
          </a:xfrm>
          <a:custGeom>
            <a:avLst/>
            <a:gdLst>
              <a:gd name="T0" fmla="*/ 0 w 175"/>
              <a:gd name="T1" fmla="*/ 2147483647 h 70"/>
              <a:gd name="T2" fmla="*/ 2147483647 w 175"/>
              <a:gd name="T3" fmla="*/ 2147483647 h 70"/>
              <a:gd name="T4" fmla="*/ 2147483647 w 175"/>
              <a:gd name="T5" fmla="*/ 2147483647 h 70"/>
              <a:gd name="T6" fmla="*/ 0 w 175"/>
              <a:gd name="T7" fmla="*/ 2147483647 h 70"/>
              <a:gd name="T8" fmla="*/ 0 w 175"/>
              <a:gd name="T9" fmla="*/ 2147483647 h 70"/>
              <a:gd name="T10" fmla="*/ 2147483647 w 175"/>
              <a:gd name="T11" fmla="*/ 0 h 70"/>
              <a:gd name="T12" fmla="*/ 2147483647 w 175"/>
              <a:gd name="T13" fmla="*/ 2147483647 h 70"/>
              <a:gd name="T14" fmla="*/ 2147483647 w 175"/>
              <a:gd name="T15" fmla="*/ 2147483647 h 70"/>
              <a:gd name="T16" fmla="*/ 2147483647 w 175"/>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70"/>
              <a:gd name="T29" fmla="*/ 175 w 175"/>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70">
                <a:moveTo>
                  <a:pt x="0" y="23"/>
                </a:moveTo>
                <a:lnTo>
                  <a:pt x="116" y="23"/>
                </a:lnTo>
                <a:lnTo>
                  <a:pt x="116" y="46"/>
                </a:lnTo>
                <a:lnTo>
                  <a:pt x="0" y="46"/>
                </a:lnTo>
                <a:lnTo>
                  <a:pt x="0" y="23"/>
                </a:lnTo>
                <a:close/>
                <a:moveTo>
                  <a:pt x="105" y="0"/>
                </a:moveTo>
                <a:lnTo>
                  <a:pt x="175" y="35"/>
                </a:lnTo>
                <a:lnTo>
                  <a:pt x="105" y="70"/>
                </a:lnTo>
                <a:lnTo>
                  <a:pt x="105" y="0"/>
                </a:lnTo>
                <a:close/>
              </a:path>
            </a:pathLst>
          </a:custGeom>
          <a:solidFill>
            <a:srgbClr val="990000"/>
          </a:solidFill>
          <a:ln w="2">
            <a:solidFill>
              <a:srgbClr val="990000"/>
            </a:solid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30" name="Freeform 698"/>
          <p:cNvSpPr>
            <a:spLocks noEditPoints="1"/>
          </p:cNvSpPr>
          <p:nvPr/>
        </p:nvSpPr>
        <p:spPr bwMode="auto">
          <a:xfrm>
            <a:off x="7796213" y="3532188"/>
            <a:ext cx="276225" cy="111125"/>
          </a:xfrm>
          <a:custGeom>
            <a:avLst/>
            <a:gdLst>
              <a:gd name="T0" fmla="*/ 0 w 175"/>
              <a:gd name="T1" fmla="*/ 2147483647 h 70"/>
              <a:gd name="T2" fmla="*/ 2147483647 w 175"/>
              <a:gd name="T3" fmla="*/ 2147483647 h 70"/>
              <a:gd name="T4" fmla="*/ 2147483647 w 175"/>
              <a:gd name="T5" fmla="*/ 2147483647 h 70"/>
              <a:gd name="T6" fmla="*/ 0 w 175"/>
              <a:gd name="T7" fmla="*/ 2147483647 h 70"/>
              <a:gd name="T8" fmla="*/ 0 w 175"/>
              <a:gd name="T9" fmla="*/ 2147483647 h 70"/>
              <a:gd name="T10" fmla="*/ 2147483647 w 175"/>
              <a:gd name="T11" fmla="*/ 0 h 70"/>
              <a:gd name="T12" fmla="*/ 2147483647 w 175"/>
              <a:gd name="T13" fmla="*/ 2147483647 h 70"/>
              <a:gd name="T14" fmla="*/ 2147483647 w 175"/>
              <a:gd name="T15" fmla="*/ 2147483647 h 70"/>
              <a:gd name="T16" fmla="*/ 2147483647 w 175"/>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70"/>
              <a:gd name="T29" fmla="*/ 175 w 175"/>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70">
                <a:moveTo>
                  <a:pt x="0" y="23"/>
                </a:moveTo>
                <a:lnTo>
                  <a:pt x="116" y="23"/>
                </a:lnTo>
                <a:lnTo>
                  <a:pt x="116" y="46"/>
                </a:lnTo>
                <a:lnTo>
                  <a:pt x="0" y="46"/>
                </a:lnTo>
                <a:lnTo>
                  <a:pt x="0" y="23"/>
                </a:lnTo>
                <a:close/>
                <a:moveTo>
                  <a:pt x="105" y="0"/>
                </a:moveTo>
                <a:lnTo>
                  <a:pt x="175" y="35"/>
                </a:lnTo>
                <a:lnTo>
                  <a:pt x="105" y="70"/>
                </a:lnTo>
                <a:lnTo>
                  <a:pt x="105" y="0"/>
                </a:lnTo>
                <a:close/>
              </a:path>
            </a:pathLst>
          </a:custGeom>
          <a:solidFill>
            <a:srgbClr val="990000"/>
          </a:solidFill>
          <a:ln w="2">
            <a:solidFill>
              <a:srgbClr val="990000"/>
            </a:solid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31" name="Freeform 698"/>
          <p:cNvSpPr>
            <a:spLocks noEditPoints="1"/>
          </p:cNvSpPr>
          <p:nvPr/>
        </p:nvSpPr>
        <p:spPr bwMode="auto">
          <a:xfrm>
            <a:off x="7786688" y="4532313"/>
            <a:ext cx="276225" cy="111125"/>
          </a:xfrm>
          <a:custGeom>
            <a:avLst/>
            <a:gdLst>
              <a:gd name="T0" fmla="*/ 0 w 175"/>
              <a:gd name="T1" fmla="*/ 2147483647 h 70"/>
              <a:gd name="T2" fmla="*/ 2147483647 w 175"/>
              <a:gd name="T3" fmla="*/ 2147483647 h 70"/>
              <a:gd name="T4" fmla="*/ 2147483647 w 175"/>
              <a:gd name="T5" fmla="*/ 2147483647 h 70"/>
              <a:gd name="T6" fmla="*/ 0 w 175"/>
              <a:gd name="T7" fmla="*/ 2147483647 h 70"/>
              <a:gd name="T8" fmla="*/ 0 w 175"/>
              <a:gd name="T9" fmla="*/ 2147483647 h 70"/>
              <a:gd name="T10" fmla="*/ 2147483647 w 175"/>
              <a:gd name="T11" fmla="*/ 0 h 70"/>
              <a:gd name="T12" fmla="*/ 2147483647 w 175"/>
              <a:gd name="T13" fmla="*/ 2147483647 h 70"/>
              <a:gd name="T14" fmla="*/ 2147483647 w 175"/>
              <a:gd name="T15" fmla="*/ 2147483647 h 70"/>
              <a:gd name="T16" fmla="*/ 2147483647 w 175"/>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70"/>
              <a:gd name="T29" fmla="*/ 175 w 175"/>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70">
                <a:moveTo>
                  <a:pt x="0" y="23"/>
                </a:moveTo>
                <a:lnTo>
                  <a:pt x="116" y="23"/>
                </a:lnTo>
                <a:lnTo>
                  <a:pt x="116" y="46"/>
                </a:lnTo>
                <a:lnTo>
                  <a:pt x="0" y="46"/>
                </a:lnTo>
                <a:lnTo>
                  <a:pt x="0" y="23"/>
                </a:lnTo>
                <a:close/>
                <a:moveTo>
                  <a:pt x="105" y="0"/>
                </a:moveTo>
                <a:lnTo>
                  <a:pt x="175" y="35"/>
                </a:lnTo>
                <a:lnTo>
                  <a:pt x="105" y="70"/>
                </a:lnTo>
                <a:lnTo>
                  <a:pt x="105" y="0"/>
                </a:lnTo>
                <a:close/>
              </a:path>
            </a:pathLst>
          </a:custGeom>
          <a:solidFill>
            <a:srgbClr val="990000"/>
          </a:solidFill>
          <a:ln w="2">
            <a:solidFill>
              <a:srgbClr val="990000"/>
            </a:solid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32" name="Freeform 698"/>
          <p:cNvSpPr>
            <a:spLocks noEditPoints="1"/>
          </p:cNvSpPr>
          <p:nvPr/>
        </p:nvSpPr>
        <p:spPr bwMode="auto">
          <a:xfrm>
            <a:off x="7796213" y="5746750"/>
            <a:ext cx="276225" cy="111125"/>
          </a:xfrm>
          <a:custGeom>
            <a:avLst/>
            <a:gdLst>
              <a:gd name="T0" fmla="*/ 0 w 175"/>
              <a:gd name="T1" fmla="*/ 2147483647 h 70"/>
              <a:gd name="T2" fmla="*/ 2147483647 w 175"/>
              <a:gd name="T3" fmla="*/ 2147483647 h 70"/>
              <a:gd name="T4" fmla="*/ 2147483647 w 175"/>
              <a:gd name="T5" fmla="*/ 2147483647 h 70"/>
              <a:gd name="T6" fmla="*/ 0 w 175"/>
              <a:gd name="T7" fmla="*/ 2147483647 h 70"/>
              <a:gd name="T8" fmla="*/ 0 w 175"/>
              <a:gd name="T9" fmla="*/ 2147483647 h 70"/>
              <a:gd name="T10" fmla="*/ 2147483647 w 175"/>
              <a:gd name="T11" fmla="*/ 0 h 70"/>
              <a:gd name="T12" fmla="*/ 2147483647 w 175"/>
              <a:gd name="T13" fmla="*/ 2147483647 h 70"/>
              <a:gd name="T14" fmla="*/ 2147483647 w 175"/>
              <a:gd name="T15" fmla="*/ 2147483647 h 70"/>
              <a:gd name="T16" fmla="*/ 2147483647 w 175"/>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70"/>
              <a:gd name="T29" fmla="*/ 175 w 175"/>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70">
                <a:moveTo>
                  <a:pt x="0" y="23"/>
                </a:moveTo>
                <a:lnTo>
                  <a:pt x="116" y="23"/>
                </a:lnTo>
                <a:lnTo>
                  <a:pt x="116" y="46"/>
                </a:lnTo>
                <a:lnTo>
                  <a:pt x="0" y="46"/>
                </a:lnTo>
                <a:lnTo>
                  <a:pt x="0" y="23"/>
                </a:lnTo>
                <a:close/>
                <a:moveTo>
                  <a:pt x="105" y="0"/>
                </a:moveTo>
                <a:lnTo>
                  <a:pt x="175" y="35"/>
                </a:lnTo>
                <a:lnTo>
                  <a:pt x="105" y="70"/>
                </a:lnTo>
                <a:lnTo>
                  <a:pt x="105" y="0"/>
                </a:lnTo>
                <a:close/>
              </a:path>
            </a:pathLst>
          </a:custGeom>
          <a:solidFill>
            <a:srgbClr val="990000"/>
          </a:solidFill>
          <a:ln w="2">
            <a:solidFill>
              <a:srgbClr val="990000"/>
            </a:solid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33" name="Freeform 698"/>
          <p:cNvSpPr>
            <a:spLocks noEditPoints="1"/>
          </p:cNvSpPr>
          <p:nvPr/>
        </p:nvSpPr>
        <p:spPr bwMode="auto">
          <a:xfrm>
            <a:off x="994336" y="2137470"/>
            <a:ext cx="276225" cy="111125"/>
          </a:xfrm>
          <a:custGeom>
            <a:avLst/>
            <a:gdLst>
              <a:gd name="T0" fmla="*/ 0 w 175"/>
              <a:gd name="T1" fmla="*/ 2147483647 h 70"/>
              <a:gd name="T2" fmla="*/ 2147483647 w 175"/>
              <a:gd name="T3" fmla="*/ 2147483647 h 70"/>
              <a:gd name="T4" fmla="*/ 2147483647 w 175"/>
              <a:gd name="T5" fmla="*/ 2147483647 h 70"/>
              <a:gd name="T6" fmla="*/ 0 w 175"/>
              <a:gd name="T7" fmla="*/ 2147483647 h 70"/>
              <a:gd name="T8" fmla="*/ 0 w 175"/>
              <a:gd name="T9" fmla="*/ 2147483647 h 70"/>
              <a:gd name="T10" fmla="*/ 2147483647 w 175"/>
              <a:gd name="T11" fmla="*/ 0 h 70"/>
              <a:gd name="T12" fmla="*/ 2147483647 w 175"/>
              <a:gd name="T13" fmla="*/ 2147483647 h 70"/>
              <a:gd name="T14" fmla="*/ 2147483647 w 175"/>
              <a:gd name="T15" fmla="*/ 2147483647 h 70"/>
              <a:gd name="T16" fmla="*/ 2147483647 w 175"/>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70"/>
              <a:gd name="T29" fmla="*/ 175 w 175"/>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70">
                <a:moveTo>
                  <a:pt x="0" y="23"/>
                </a:moveTo>
                <a:lnTo>
                  <a:pt x="116" y="23"/>
                </a:lnTo>
                <a:lnTo>
                  <a:pt x="116" y="46"/>
                </a:lnTo>
                <a:lnTo>
                  <a:pt x="0" y="46"/>
                </a:lnTo>
                <a:lnTo>
                  <a:pt x="0" y="23"/>
                </a:lnTo>
                <a:close/>
                <a:moveTo>
                  <a:pt x="105" y="0"/>
                </a:moveTo>
                <a:lnTo>
                  <a:pt x="175" y="35"/>
                </a:lnTo>
                <a:lnTo>
                  <a:pt x="105" y="70"/>
                </a:lnTo>
                <a:lnTo>
                  <a:pt x="105" y="0"/>
                </a:lnTo>
                <a:close/>
              </a:path>
            </a:pathLst>
          </a:custGeom>
          <a:solidFill>
            <a:srgbClr val="990000"/>
          </a:solidFill>
          <a:ln w="2">
            <a:solidFill>
              <a:srgbClr val="990000"/>
            </a:solid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34" name="Freeform 698"/>
          <p:cNvSpPr>
            <a:spLocks noEditPoints="1"/>
          </p:cNvSpPr>
          <p:nvPr/>
        </p:nvSpPr>
        <p:spPr bwMode="auto">
          <a:xfrm>
            <a:off x="1000125" y="3532188"/>
            <a:ext cx="276225" cy="111125"/>
          </a:xfrm>
          <a:custGeom>
            <a:avLst/>
            <a:gdLst>
              <a:gd name="T0" fmla="*/ 0 w 175"/>
              <a:gd name="T1" fmla="*/ 2147483647 h 70"/>
              <a:gd name="T2" fmla="*/ 2147483647 w 175"/>
              <a:gd name="T3" fmla="*/ 2147483647 h 70"/>
              <a:gd name="T4" fmla="*/ 2147483647 w 175"/>
              <a:gd name="T5" fmla="*/ 2147483647 h 70"/>
              <a:gd name="T6" fmla="*/ 0 w 175"/>
              <a:gd name="T7" fmla="*/ 2147483647 h 70"/>
              <a:gd name="T8" fmla="*/ 0 w 175"/>
              <a:gd name="T9" fmla="*/ 2147483647 h 70"/>
              <a:gd name="T10" fmla="*/ 2147483647 w 175"/>
              <a:gd name="T11" fmla="*/ 0 h 70"/>
              <a:gd name="T12" fmla="*/ 2147483647 w 175"/>
              <a:gd name="T13" fmla="*/ 2147483647 h 70"/>
              <a:gd name="T14" fmla="*/ 2147483647 w 175"/>
              <a:gd name="T15" fmla="*/ 2147483647 h 70"/>
              <a:gd name="T16" fmla="*/ 2147483647 w 175"/>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70"/>
              <a:gd name="T29" fmla="*/ 175 w 175"/>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70">
                <a:moveTo>
                  <a:pt x="0" y="23"/>
                </a:moveTo>
                <a:lnTo>
                  <a:pt x="116" y="23"/>
                </a:lnTo>
                <a:lnTo>
                  <a:pt x="116" y="46"/>
                </a:lnTo>
                <a:lnTo>
                  <a:pt x="0" y="46"/>
                </a:lnTo>
                <a:lnTo>
                  <a:pt x="0" y="23"/>
                </a:lnTo>
                <a:close/>
                <a:moveTo>
                  <a:pt x="105" y="0"/>
                </a:moveTo>
                <a:lnTo>
                  <a:pt x="175" y="35"/>
                </a:lnTo>
                <a:lnTo>
                  <a:pt x="105" y="70"/>
                </a:lnTo>
                <a:lnTo>
                  <a:pt x="105" y="0"/>
                </a:lnTo>
                <a:close/>
              </a:path>
            </a:pathLst>
          </a:custGeom>
          <a:solidFill>
            <a:srgbClr val="990000"/>
          </a:solidFill>
          <a:ln w="2">
            <a:solidFill>
              <a:srgbClr val="990000"/>
            </a:solid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35" name="Freeform 698"/>
          <p:cNvSpPr>
            <a:spLocks noEditPoints="1"/>
          </p:cNvSpPr>
          <p:nvPr/>
        </p:nvSpPr>
        <p:spPr bwMode="auto">
          <a:xfrm>
            <a:off x="1009650" y="4532313"/>
            <a:ext cx="276225" cy="111125"/>
          </a:xfrm>
          <a:custGeom>
            <a:avLst/>
            <a:gdLst>
              <a:gd name="T0" fmla="*/ 0 w 175"/>
              <a:gd name="T1" fmla="*/ 2147483647 h 70"/>
              <a:gd name="T2" fmla="*/ 2147483647 w 175"/>
              <a:gd name="T3" fmla="*/ 2147483647 h 70"/>
              <a:gd name="T4" fmla="*/ 2147483647 w 175"/>
              <a:gd name="T5" fmla="*/ 2147483647 h 70"/>
              <a:gd name="T6" fmla="*/ 0 w 175"/>
              <a:gd name="T7" fmla="*/ 2147483647 h 70"/>
              <a:gd name="T8" fmla="*/ 0 w 175"/>
              <a:gd name="T9" fmla="*/ 2147483647 h 70"/>
              <a:gd name="T10" fmla="*/ 2147483647 w 175"/>
              <a:gd name="T11" fmla="*/ 0 h 70"/>
              <a:gd name="T12" fmla="*/ 2147483647 w 175"/>
              <a:gd name="T13" fmla="*/ 2147483647 h 70"/>
              <a:gd name="T14" fmla="*/ 2147483647 w 175"/>
              <a:gd name="T15" fmla="*/ 2147483647 h 70"/>
              <a:gd name="T16" fmla="*/ 2147483647 w 175"/>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70"/>
              <a:gd name="T29" fmla="*/ 175 w 175"/>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70">
                <a:moveTo>
                  <a:pt x="0" y="23"/>
                </a:moveTo>
                <a:lnTo>
                  <a:pt x="116" y="23"/>
                </a:lnTo>
                <a:lnTo>
                  <a:pt x="116" y="46"/>
                </a:lnTo>
                <a:lnTo>
                  <a:pt x="0" y="46"/>
                </a:lnTo>
                <a:lnTo>
                  <a:pt x="0" y="23"/>
                </a:lnTo>
                <a:close/>
                <a:moveTo>
                  <a:pt x="105" y="0"/>
                </a:moveTo>
                <a:lnTo>
                  <a:pt x="175" y="35"/>
                </a:lnTo>
                <a:lnTo>
                  <a:pt x="105" y="70"/>
                </a:lnTo>
                <a:lnTo>
                  <a:pt x="105" y="0"/>
                </a:lnTo>
                <a:close/>
              </a:path>
            </a:pathLst>
          </a:custGeom>
          <a:solidFill>
            <a:srgbClr val="990000"/>
          </a:solidFill>
          <a:ln w="2">
            <a:solidFill>
              <a:srgbClr val="990000"/>
            </a:solid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36" name="Freeform 698"/>
          <p:cNvSpPr>
            <a:spLocks noEditPoints="1"/>
          </p:cNvSpPr>
          <p:nvPr/>
        </p:nvSpPr>
        <p:spPr bwMode="auto">
          <a:xfrm>
            <a:off x="1009650" y="5429250"/>
            <a:ext cx="276225" cy="111125"/>
          </a:xfrm>
          <a:custGeom>
            <a:avLst/>
            <a:gdLst>
              <a:gd name="T0" fmla="*/ 0 w 175"/>
              <a:gd name="T1" fmla="*/ 2147483647 h 70"/>
              <a:gd name="T2" fmla="*/ 2147483647 w 175"/>
              <a:gd name="T3" fmla="*/ 2147483647 h 70"/>
              <a:gd name="T4" fmla="*/ 2147483647 w 175"/>
              <a:gd name="T5" fmla="*/ 2147483647 h 70"/>
              <a:gd name="T6" fmla="*/ 0 w 175"/>
              <a:gd name="T7" fmla="*/ 2147483647 h 70"/>
              <a:gd name="T8" fmla="*/ 0 w 175"/>
              <a:gd name="T9" fmla="*/ 2147483647 h 70"/>
              <a:gd name="T10" fmla="*/ 2147483647 w 175"/>
              <a:gd name="T11" fmla="*/ 0 h 70"/>
              <a:gd name="T12" fmla="*/ 2147483647 w 175"/>
              <a:gd name="T13" fmla="*/ 2147483647 h 70"/>
              <a:gd name="T14" fmla="*/ 2147483647 w 175"/>
              <a:gd name="T15" fmla="*/ 2147483647 h 70"/>
              <a:gd name="T16" fmla="*/ 2147483647 w 175"/>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70"/>
              <a:gd name="T29" fmla="*/ 175 w 175"/>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70">
                <a:moveTo>
                  <a:pt x="0" y="23"/>
                </a:moveTo>
                <a:lnTo>
                  <a:pt x="116" y="23"/>
                </a:lnTo>
                <a:lnTo>
                  <a:pt x="116" y="46"/>
                </a:lnTo>
                <a:lnTo>
                  <a:pt x="0" y="46"/>
                </a:lnTo>
                <a:lnTo>
                  <a:pt x="0" y="23"/>
                </a:lnTo>
                <a:close/>
                <a:moveTo>
                  <a:pt x="105" y="0"/>
                </a:moveTo>
                <a:lnTo>
                  <a:pt x="175" y="35"/>
                </a:lnTo>
                <a:lnTo>
                  <a:pt x="105" y="70"/>
                </a:lnTo>
                <a:lnTo>
                  <a:pt x="105" y="0"/>
                </a:lnTo>
                <a:close/>
              </a:path>
            </a:pathLst>
          </a:custGeom>
          <a:solidFill>
            <a:srgbClr val="990000"/>
          </a:solidFill>
          <a:ln w="2">
            <a:solidFill>
              <a:srgbClr val="990000"/>
            </a:solidFill>
            <a:round/>
            <a:headEnd/>
            <a:tailEnd/>
          </a:ln>
        </p:spPr>
        <p:txBody>
          <a:bodyPr/>
          <a:lstStyle/>
          <a:p>
            <a:pPr fontAlgn="auto">
              <a:spcBef>
                <a:spcPts val="0"/>
              </a:spcBef>
              <a:spcAft>
                <a:spcPts val="0"/>
              </a:spcAft>
              <a:defRPr/>
            </a:pPr>
            <a:endParaRPr lang="es-ES" kern="0">
              <a:solidFill>
                <a:sysClr val="windowText" lastClr="000000"/>
              </a:solidFill>
              <a:latin typeface="Arial" charset="0"/>
              <a:cs typeface="Arial" pitchFamily="34" charset="0"/>
            </a:endParaRPr>
          </a:p>
        </p:txBody>
      </p:sp>
      <p:sp>
        <p:nvSpPr>
          <p:cNvPr id="37" name="36 Rectángulo"/>
          <p:cNvSpPr/>
          <p:nvPr/>
        </p:nvSpPr>
        <p:spPr bwMode="auto">
          <a:xfrm>
            <a:off x="8358214" y="1500175"/>
            <a:ext cx="357191" cy="5000660"/>
          </a:xfrm>
          <a:prstGeom prst="rect">
            <a:avLst/>
          </a:prstGeom>
          <a:solidFill>
            <a:srgbClr val="003399"/>
          </a:solidFill>
          <a:ln w="9525" cap="flat" cmpd="sng" algn="ctr">
            <a:solidFill>
              <a:sysClr val="windowText" lastClr="000000"/>
            </a:solidFill>
            <a:prstDash val="solid"/>
            <a:round/>
            <a:headEnd type="none" w="med" len="med"/>
            <a:tailEnd type="none" w="med" len="med"/>
          </a:ln>
          <a:effectLst/>
        </p:spPr>
        <p:txBody>
          <a:bodyPr vert="vert270"/>
          <a:lstStyle/>
          <a:p>
            <a:pPr algn="ctr" fontAlgn="auto">
              <a:spcBef>
                <a:spcPts val="0"/>
              </a:spcBef>
              <a:spcAft>
                <a:spcPts val="0"/>
              </a:spcAft>
              <a:defRPr/>
            </a:pPr>
            <a:r>
              <a:rPr lang="es-ES" sz="1200" b="1" kern="0" dirty="0">
                <a:solidFill>
                  <a:sysClr val="window" lastClr="FFFFFF"/>
                </a:solidFill>
                <a:latin typeface="Arial" charset="0"/>
                <a:cs typeface="Arial" pitchFamily="34" charset="0"/>
              </a:rPr>
              <a:t>Comunidad Educativa  (EE, docentes, padres familia, estudiantes)</a:t>
            </a:r>
          </a:p>
        </p:txBody>
      </p:sp>
      <p:sp>
        <p:nvSpPr>
          <p:cNvPr id="38" name="5 CuadroTexto"/>
          <p:cNvSpPr txBox="1">
            <a:spLocks noChangeArrowheads="1"/>
          </p:cNvSpPr>
          <p:nvPr/>
        </p:nvSpPr>
        <p:spPr bwMode="auto">
          <a:xfrm>
            <a:off x="5852155" y="404664"/>
            <a:ext cx="1995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rgbClr val="000000"/>
                </a:solidFill>
                <a:effectLst/>
                <a:uLnTx/>
                <a:uFillTx/>
                <a:latin typeface="Arial" pitchFamily="34" charset="0"/>
                <a:ea typeface="ＭＳ Ｐゴシック" pitchFamily="34" charset="-128"/>
              </a:rPr>
              <a:t>Cadena de valor SE</a:t>
            </a:r>
          </a:p>
        </p:txBody>
      </p:sp>
      <p:sp>
        <p:nvSpPr>
          <p:cNvPr id="3" name="2 CuadroTexto"/>
          <p:cNvSpPr txBox="1"/>
          <p:nvPr/>
        </p:nvSpPr>
        <p:spPr>
          <a:xfrm rot="16200000">
            <a:off x="-1376121" y="3431758"/>
            <a:ext cx="3483646" cy="461665"/>
          </a:xfrm>
          <a:prstGeom prst="rect">
            <a:avLst/>
          </a:prstGeom>
          <a:noFill/>
        </p:spPr>
        <p:txBody>
          <a:bodyPr wrap="none" rtlCol="0">
            <a:spAutoFit/>
          </a:bodyPr>
          <a:lstStyle/>
          <a:p>
            <a:r>
              <a:rPr lang="es-CO" dirty="0" smtClean="0"/>
              <a:t>MODELO REFERENTE</a:t>
            </a:r>
            <a:endParaRPr lang="es-CO" dirty="0"/>
          </a:p>
        </p:txBody>
      </p:sp>
      <p:sp>
        <p:nvSpPr>
          <p:cNvPr id="39" name="38 Rectángulo"/>
          <p:cNvSpPr/>
          <p:nvPr/>
        </p:nvSpPr>
        <p:spPr bwMode="auto">
          <a:xfrm>
            <a:off x="652459" y="1476714"/>
            <a:ext cx="357191" cy="5000660"/>
          </a:xfrm>
          <a:prstGeom prst="rect">
            <a:avLst/>
          </a:prstGeom>
          <a:solidFill>
            <a:srgbClr val="003399"/>
          </a:solidFill>
          <a:ln w="9525" cap="flat" cmpd="sng" algn="ctr">
            <a:solidFill>
              <a:sysClr val="windowText" lastClr="000000"/>
            </a:solidFill>
            <a:prstDash val="solid"/>
            <a:round/>
            <a:headEnd type="none" w="med" len="med"/>
            <a:tailEnd type="none" w="med" len="med"/>
          </a:ln>
          <a:effectLst/>
        </p:spPr>
        <p:txBody>
          <a:bodyPr vert="vert270"/>
          <a:lstStyle/>
          <a:p>
            <a:pPr algn="ctr" fontAlgn="auto">
              <a:spcBef>
                <a:spcPts val="0"/>
              </a:spcBef>
              <a:spcAft>
                <a:spcPts val="0"/>
              </a:spcAft>
              <a:defRPr/>
            </a:pPr>
            <a:r>
              <a:rPr lang="es-ES" sz="1200" b="1" kern="0" dirty="0">
                <a:solidFill>
                  <a:sysClr val="window" lastClr="FFFFFF"/>
                </a:solidFill>
                <a:latin typeface="Arial" charset="0"/>
                <a:cs typeface="Arial" pitchFamily="34" charset="0"/>
              </a:rPr>
              <a:t>Comunidad Educativa  (EE, docentes, padres familia, estudiantes)</a:t>
            </a:r>
          </a:p>
        </p:txBody>
      </p:sp>
    </p:spTree>
    <p:extLst>
      <p:ext uri="{BB962C8B-B14F-4D97-AF65-F5344CB8AC3E}">
        <p14:creationId xmlns:p14="http://schemas.microsoft.com/office/powerpoint/2010/main" val="135981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bwMode="auto">
          <a:xfrm>
            <a:off x="5414963" y="404813"/>
            <a:ext cx="3586162" cy="704850"/>
          </a:xfrm>
          <a:prstGeom prst="rect">
            <a:avLst/>
          </a:prstGeom>
          <a:noFill/>
          <a:ln w="9525">
            <a:noFill/>
            <a:miter lim="800000"/>
            <a:headEnd/>
            <a:tailEnd/>
          </a:ln>
        </p:spPr>
        <p:txBody>
          <a:bodyPr anchor="ctr"/>
          <a:lstStyle/>
          <a:p>
            <a:pPr algn="r" eaLnBrk="1" hangingPunct="1">
              <a:defRPr/>
            </a:pPr>
            <a:r>
              <a:rPr lang="es-CO" sz="2000" dirty="0">
                <a:solidFill>
                  <a:srgbClr val="800000"/>
                </a:solidFill>
                <a:latin typeface="Arial" pitchFamily="34" charset="0"/>
                <a:ea typeface="+mj-ea"/>
                <a:cs typeface="Arial" pitchFamily="34" charset="0"/>
              </a:rPr>
              <a:t>Contrato 391 de 2012</a:t>
            </a:r>
          </a:p>
          <a:p>
            <a:pPr algn="r" eaLnBrk="1" hangingPunct="1">
              <a:defRPr/>
            </a:pPr>
            <a:r>
              <a:rPr lang="es-CO" sz="2000" dirty="0">
                <a:solidFill>
                  <a:srgbClr val="800000"/>
                </a:solidFill>
                <a:latin typeface="Arial" pitchFamily="34" charset="0"/>
                <a:ea typeface="+mj-ea"/>
                <a:cs typeface="Arial" pitchFamily="34" charset="0"/>
              </a:rPr>
              <a:t>ICONTEC</a:t>
            </a:r>
            <a:endParaRPr lang="en-US" sz="2000" dirty="0">
              <a:solidFill>
                <a:srgbClr val="800000"/>
              </a:solidFill>
              <a:latin typeface="Arial" pitchFamily="34" charset="0"/>
              <a:ea typeface="+mj-ea"/>
              <a:cs typeface="Arial" pitchFamily="34" charset="0"/>
            </a:endParaRPr>
          </a:p>
        </p:txBody>
      </p:sp>
      <p:sp>
        <p:nvSpPr>
          <p:cNvPr id="9"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
        <p:nvSpPr>
          <p:cNvPr id="11" name="Rectangle 17"/>
          <p:cNvSpPr>
            <a:spLocks noChangeArrowheads="1"/>
          </p:cNvSpPr>
          <p:nvPr/>
        </p:nvSpPr>
        <p:spPr bwMode="auto">
          <a:xfrm>
            <a:off x="250825" y="1341438"/>
            <a:ext cx="3744913" cy="519112"/>
          </a:xfrm>
          <a:prstGeom prst="rect">
            <a:avLst/>
          </a:prstGeom>
          <a:noFill/>
          <a:ln w="9525">
            <a:noFill/>
            <a:miter lim="800000"/>
            <a:headEnd/>
            <a:tailEnd/>
          </a:ln>
        </p:spPr>
        <p:txBody>
          <a:bodyPr>
            <a:spAutoFit/>
          </a:bodyPr>
          <a:lstStyle/>
          <a:p>
            <a:pPr fontAlgn="auto">
              <a:spcBef>
                <a:spcPts val="0"/>
              </a:spcBef>
              <a:spcAft>
                <a:spcPts val="0"/>
              </a:spcAft>
              <a:defRPr/>
            </a:pPr>
            <a:r>
              <a:rPr lang="es-CO" sz="2800" b="1" kern="0" dirty="0">
                <a:solidFill>
                  <a:srgbClr val="30399C"/>
                </a:solidFill>
                <a:latin typeface="Arial" charset="0"/>
                <a:ea typeface="+mn-ea"/>
              </a:rPr>
              <a:t>Macro-Proceso D</a:t>
            </a:r>
          </a:p>
        </p:txBody>
      </p:sp>
      <p:sp>
        <p:nvSpPr>
          <p:cNvPr id="12" name="Rectangle 3"/>
          <p:cNvSpPr>
            <a:spLocks noChangeArrowheads="1"/>
          </p:cNvSpPr>
          <p:nvPr/>
        </p:nvSpPr>
        <p:spPr bwMode="auto">
          <a:xfrm>
            <a:off x="2166938" y="5399796"/>
            <a:ext cx="5934076" cy="374650"/>
          </a:xfrm>
          <a:prstGeom prst="rect">
            <a:avLst/>
          </a:prstGeom>
          <a:noFill/>
          <a:ln w="9525">
            <a:noFill/>
            <a:miter lim="800000"/>
            <a:headEnd/>
            <a:tailEnd/>
          </a:ln>
        </p:spPr>
        <p:txBody>
          <a:bodyPr/>
          <a:lstStyle/>
          <a:p>
            <a:pPr fontAlgn="auto">
              <a:spcBef>
                <a:spcPts val="0"/>
              </a:spcBef>
              <a:spcAft>
                <a:spcPts val="0"/>
              </a:spcAft>
              <a:buClr>
                <a:srgbClr val="FF0000"/>
              </a:buClr>
              <a:defRPr/>
            </a:pPr>
            <a:r>
              <a:rPr lang="es-ES_tradnl" sz="2000" kern="0" dirty="0">
                <a:solidFill>
                  <a:srgbClr val="FF9900"/>
                </a:solidFill>
                <a:latin typeface="Arial" charset="0"/>
                <a:ea typeface="Times New Roman" charset="0"/>
                <a:cs typeface="Times New Roman" charset="0"/>
              </a:rPr>
              <a:t>D01.</a:t>
            </a:r>
            <a:r>
              <a:rPr lang="es-ES_tradnl" sz="2000" kern="0" dirty="0">
                <a:solidFill>
                  <a:sysClr val="windowText" lastClr="000000"/>
                </a:solidFill>
                <a:latin typeface="Arial" charset="0"/>
                <a:ea typeface="Times New Roman" charset="0"/>
                <a:cs typeface="Times New Roman" charset="0"/>
              </a:rPr>
              <a:t>  Gestión de la Evaluación Educativa.</a:t>
            </a:r>
            <a:endParaRPr lang="es-ES_tradnl" sz="2000" b="1" kern="0" dirty="0">
              <a:solidFill>
                <a:sysClr val="windowText" lastClr="000000"/>
              </a:solidFill>
              <a:latin typeface="Arial" charset="0"/>
              <a:ea typeface="+mn-ea"/>
            </a:endParaRPr>
          </a:p>
        </p:txBody>
      </p:sp>
      <p:sp>
        <p:nvSpPr>
          <p:cNvPr id="13" name="Rectangle 4"/>
          <p:cNvSpPr>
            <a:spLocks noChangeArrowheads="1"/>
          </p:cNvSpPr>
          <p:nvPr/>
        </p:nvSpPr>
        <p:spPr bwMode="auto">
          <a:xfrm>
            <a:off x="3995738" y="4921959"/>
            <a:ext cx="3810000" cy="477837"/>
          </a:xfrm>
          <a:prstGeom prst="rect">
            <a:avLst/>
          </a:prstGeom>
          <a:solidFill>
            <a:srgbClr val="FFCC00"/>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FFCC00"/>
            </a:extrusionClr>
          </a:sp3d>
        </p:spPr>
        <p:txBody>
          <a:bodyPr anchor="ctr">
            <a:flatTx/>
          </a:bodyPr>
          <a:lstStyle/>
          <a:p>
            <a:pPr fontAlgn="auto">
              <a:spcBef>
                <a:spcPts val="0"/>
              </a:spcBef>
              <a:spcAft>
                <a:spcPts val="0"/>
              </a:spcAft>
              <a:buClr>
                <a:srgbClr val="FF0000"/>
              </a:buClr>
              <a:defRPr/>
            </a:pPr>
            <a:r>
              <a:rPr lang="es-CO" sz="2000" kern="0" dirty="0">
                <a:solidFill>
                  <a:sysClr val="window" lastClr="FFFFFF"/>
                </a:solidFill>
                <a:latin typeface="Arial" charset="0"/>
                <a:ea typeface="Times New Roman" charset="0"/>
                <a:cs typeface="Times New Roman" charset="0"/>
              </a:rPr>
              <a:t>PROCESOS</a:t>
            </a:r>
            <a:endParaRPr lang="es-ES" sz="2000" kern="0" dirty="0">
              <a:solidFill>
                <a:sysClr val="window" lastClr="FFFFFF"/>
              </a:solidFill>
              <a:latin typeface="Arial" charset="0"/>
              <a:ea typeface="Times New Roman" charset="0"/>
              <a:cs typeface="Times New Roman" charset="0"/>
            </a:endParaRPr>
          </a:p>
        </p:txBody>
      </p:sp>
      <p:sp>
        <p:nvSpPr>
          <p:cNvPr id="14" name="AutoShape 5"/>
          <p:cNvSpPr>
            <a:spLocks noChangeArrowheads="1"/>
          </p:cNvSpPr>
          <p:nvPr/>
        </p:nvSpPr>
        <p:spPr bwMode="auto">
          <a:xfrm>
            <a:off x="327025" y="1938338"/>
            <a:ext cx="5181600" cy="390525"/>
          </a:xfrm>
          <a:prstGeom prst="homePlate">
            <a:avLst>
              <a:gd name="adj" fmla="val 79794"/>
            </a:avLst>
          </a:prstGeom>
          <a:solidFill>
            <a:srgbClr val="DDDDDD"/>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DDDDDD"/>
            </a:extrusionClr>
          </a:sp3d>
        </p:spPr>
        <p:txBody>
          <a:bodyPr wrap="none" anchor="ctr">
            <a:flatTx/>
          </a:bodyPr>
          <a:lstStyle/>
          <a:p>
            <a:pPr fontAlgn="auto">
              <a:spcBef>
                <a:spcPts val="0"/>
              </a:spcBef>
              <a:spcAft>
                <a:spcPts val="0"/>
              </a:spcAft>
              <a:defRPr/>
            </a:pPr>
            <a:endParaRPr lang="en-US" sz="800" b="1" kern="0">
              <a:solidFill>
                <a:sysClr val="window" lastClr="FFFFFF"/>
              </a:solidFill>
              <a:latin typeface="ZapfHumnst BT" pitchFamily="34" charset="0"/>
              <a:ea typeface="+mn-ea"/>
            </a:endParaRPr>
          </a:p>
        </p:txBody>
      </p:sp>
      <p:sp>
        <p:nvSpPr>
          <p:cNvPr id="15" name="AutoShape 6"/>
          <p:cNvSpPr>
            <a:spLocks noChangeArrowheads="1"/>
          </p:cNvSpPr>
          <p:nvPr/>
        </p:nvSpPr>
        <p:spPr bwMode="auto">
          <a:xfrm>
            <a:off x="327025" y="2392363"/>
            <a:ext cx="5181600" cy="1504950"/>
          </a:xfrm>
          <a:prstGeom prst="homePlate">
            <a:avLst>
              <a:gd name="adj" fmla="val 20706"/>
            </a:avLst>
          </a:prstGeom>
          <a:solidFill>
            <a:srgbClr val="DDDDDD"/>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DDDDDD"/>
            </a:extrusionClr>
          </a:sp3d>
        </p:spPr>
        <p:txBody>
          <a:bodyPr wrap="none" anchor="ctr">
            <a:flatTx/>
          </a:bodyPr>
          <a:lstStyle/>
          <a:p>
            <a:pPr fontAlgn="auto">
              <a:spcBef>
                <a:spcPts val="0"/>
              </a:spcBef>
              <a:spcAft>
                <a:spcPts val="0"/>
              </a:spcAft>
              <a:defRPr/>
            </a:pPr>
            <a:endParaRPr lang="en-US" sz="800" b="1" kern="0">
              <a:solidFill>
                <a:sysClr val="window" lastClr="FFFFFF"/>
              </a:solidFill>
              <a:latin typeface="ZapfHumnst BT" pitchFamily="34" charset="0"/>
              <a:ea typeface="+mn-ea"/>
            </a:endParaRPr>
          </a:p>
        </p:txBody>
      </p:sp>
      <p:sp>
        <p:nvSpPr>
          <p:cNvPr id="16" name="AutoShape 7"/>
          <p:cNvSpPr>
            <a:spLocks noChangeArrowheads="1"/>
          </p:cNvSpPr>
          <p:nvPr/>
        </p:nvSpPr>
        <p:spPr bwMode="auto">
          <a:xfrm>
            <a:off x="492125" y="2457450"/>
            <a:ext cx="1131888" cy="1306513"/>
          </a:xfrm>
          <a:prstGeom prst="homePlate">
            <a:avLst>
              <a:gd name="adj" fmla="val 25000"/>
            </a:avLst>
          </a:prstGeom>
          <a:solidFill>
            <a:srgbClr val="C0504D"/>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C0504D"/>
            </a:extrusionClr>
          </a:sp3d>
        </p:spPr>
        <p:txBody>
          <a:bodyPr wrap="none" anchor="ctr">
            <a:flatTx/>
          </a:bodyPr>
          <a:lstStyle/>
          <a:p>
            <a:pPr fontAlgn="auto">
              <a:spcBef>
                <a:spcPts val="0"/>
              </a:spcBef>
              <a:spcAft>
                <a:spcPts val="0"/>
              </a:spcAft>
              <a:defRPr/>
            </a:pPr>
            <a:endParaRPr lang="es-CO" sz="800" b="1" kern="0">
              <a:solidFill>
                <a:srgbClr val="008000"/>
              </a:solidFill>
              <a:latin typeface="ZapfHumnst BT" pitchFamily="34" charset="0"/>
              <a:ea typeface="+mn-ea"/>
            </a:endParaRPr>
          </a:p>
        </p:txBody>
      </p:sp>
      <p:sp>
        <p:nvSpPr>
          <p:cNvPr id="17" name="AutoShape 8"/>
          <p:cNvSpPr>
            <a:spLocks noChangeArrowheads="1"/>
          </p:cNvSpPr>
          <p:nvPr/>
        </p:nvSpPr>
        <p:spPr bwMode="auto">
          <a:xfrm>
            <a:off x="1784350" y="2457450"/>
            <a:ext cx="1131888" cy="1306513"/>
          </a:xfrm>
          <a:prstGeom prst="homePlate">
            <a:avLst>
              <a:gd name="adj" fmla="val 25000"/>
            </a:avLst>
          </a:prstGeom>
          <a:solidFill>
            <a:srgbClr val="C0504D"/>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C0504D"/>
            </a:extrusionClr>
          </a:sp3d>
        </p:spPr>
        <p:txBody>
          <a:bodyPr wrap="none" anchor="ctr">
            <a:flatTx/>
          </a:bodyPr>
          <a:lstStyle/>
          <a:p>
            <a:pPr fontAlgn="auto">
              <a:spcBef>
                <a:spcPts val="0"/>
              </a:spcBef>
              <a:spcAft>
                <a:spcPts val="0"/>
              </a:spcAft>
              <a:defRPr/>
            </a:pPr>
            <a:endParaRPr lang="es-CO" sz="800" b="1" kern="0">
              <a:solidFill>
                <a:srgbClr val="008000"/>
              </a:solidFill>
              <a:latin typeface="ZapfHumnst BT" pitchFamily="34" charset="0"/>
              <a:ea typeface="+mn-ea"/>
            </a:endParaRPr>
          </a:p>
        </p:txBody>
      </p:sp>
      <p:sp>
        <p:nvSpPr>
          <p:cNvPr id="18" name="AutoShape 9"/>
          <p:cNvSpPr>
            <a:spLocks noChangeArrowheads="1"/>
          </p:cNvSpPr>
          <p:nvPr/>
        </p:nvSpPr>
        <p:spPr bwMode="auto">
          <a:xfrm>
            <a:off x="4322763" y="2457450"/>
            <a:ext cx="1023937" cy="1306513"/>
          </a:xfrm>
          <a:prstGeom prst="homePlate">
            <a:avLst>
              <a:gd name="adj" fmla="val 25000"/>
            </a:avLst>
          </a:prstGeom>
          <a:solidFill>
            <a:srgbClr val="C0504D"/>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C0504D"/>
            </a:extrusionClr>
          </a:sp3d>
        </p:spPr>
        <p:txBody>
          <a:bodyPr wrap="none" anchor="ctr">
            <a:flatTx/>
          </a:bodyPr>
          <a:lstStyle/>
          <a:p>
            <a:pPr fontAlgn="auto">
              <a:spcBef>
                <a:spcPts val="0"/>
              </a:spcBef>
              <a:spcAft>
                <a:spcPts val="0"/>
              </a:spcAft>
              <a:defRPr/>
            </a:pPr>
            <a:endParaRPr lang="es-CO" sz="800" b="1" kern="0">
              <a:solidFill>
                <a:srgbClr val="008000"/>
              </a:solidFill>
              <a:latin typeface="ZapfHumnst BT" pitchFamily="34" charset="0"/>
              <a:ea typeface="+mn-ea"/>
            </a:endParaRPr>
          </a:p>
        </p:txBody>
      </p:sp>
      <p:sp>
        <p:nvSpPr>
          <p:cNvPr id="19" name="AutoShape 10"/>
          <p:cNvSpPr>
            <a:spLocks noChangeArrowheads="1"/>
          </p:cNvSpPr>
          <p:nvPr/>
        </p:nvSpPr>
        <p:spPr bwMode="auto">
          <a:xfrm>
            <a:off x="382588" y="2001838"/>
            <a:ext cx="4748212" cy="261937"/>
          </a:xfrm>
          <a:prstGeom prst="homePlate">
            <a:avLst>
              <a:gd name="adj" fmla="val 26268"/>
            </a:avLst>
          </a:prstGeom>
          <a:solidFill>
            <a:srgbClr val="C0504D"/>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C0504D"/>
            </a:extrusionClr>
          </a:sp3d>
        </p:spPr>
        <p:txBody>
          <a:bodyPr wrap="none" anchor="ctr">
            <a:flatTx/>
          </a:bodyPr>
          <a:lstStyle/>
          <a:p>
            <a:pPr fontAlgn="auto">
              <a:spcBef>
                <a:spcPts val="0"/>
              </a:spcBef>
              <a:spcAft>
                <a:spcPts val="0"/>
              </a:spcAft>
              <a:defRPr/>
            </a:pPr>
            <a:endParaRPr lang="es-CO" sz="800" b="1" kern="0">
              <a:solidFill>
                <a:srgbClr val="008000"/>
              </a:solidFill>
              <a:latin typeface="ZapfHumnst BT" pitchFamily="34" charset="0"/>
              <a:ea typeface="+mn-ea"/>
            </a:endParaRPr>
          </a:p>
        </p:txBody>
      </p:sp>
      <p:sp>
        <p:nvSpPr>
          <p:cNvPr id="20" name="AutoShape 11"/>
          <p:cNvSpPr>
            <a:spLocks noChangeArrowheads="1"/>
          </p:cNvSpPr>
          <p:nvPr/>
        </p:nvSpPr>
        <p:spPr bwMode="auto">
          <a:xfrm>
            <a:off x="2644775" y="2119313"/>
            <a:ext cx="2071688" cy="1978025"/>
          </a:xfrm>
          <a:prstGeom prst="homePlate">
            <a:avLst>
              <a:gd name="adj" fmla="val 13005"/>
            </a:avLst>
          </a:prstGeom>
          <a:solidFill>
            <a:srgbClr val="FF9900"/>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FF9900"/>
            </a:extrusionClr>
          </a:sp3d>
        </p:spPr>
        <p:txBody>
          <a:bodyPr wrap="none" anchor="ctr">
            <a:flatTx/>
          </a:bodyPr>
          <a:lstStyle/>
          <a:p>
            <a:pPr fontAlgn="auto">
              <a:spcBef>
                <a:spcPts val="0"/>
              </a:spcBef>
              <a:spcAft>
                <a:spcPts val="0"/>
              </a:spcAft>
              <a:defRPr/>
            </a:pPr>
            <a:r>
              <a:rPr lang="es-CO" sz="1800" b="1" kern="0" dirty="0">
                <a:solidFill>
                  <a:sysClr val="window" lastClr="FFFFFF"/>
                </a:solidFill>
                <a:latin typeface="Arial" charset="0"/>
                <a:ea typeface="+mn-ea"/>
              </a:rPr>
              <a:t>D. Gestión </a:t>
            </a:r>
          </a:p>
          <a:p>
            <a:pPr fontAlgn="auto">
              <a:spcBef>
                <a:spcPts val="0"/>
              </a:spcBef>
              <a:spcAft>
                <a:spcPts val="0"/>
              </a:spcAft>
              <a:defRPr/>
            </a:pPr>
            <a:r>
              <a:rPr lang="es-CO" sz="1800" b="1" kern="0" dirty="0">
                <a:solidFill>
                  <a:sysClr val="window" lastClr="FFFFFF"/>
                </a:solidFill>
                <a:latin typeface="Arial" charset="0"/>
                <a:ea typeface="+mn-ea"/>
              </a:rPr>
              <a:t>de la calidad</a:t>
            </a:r>
          </a:p>
          <a:p>
            <a:pPr fontAlgn="auto">
              <a:spcBef>
                <a:spcPts val="0"/>
              </a:spcBef>
              <a:spcAft>
                <a:spcPts val="0"/>
              </a:spcAft>
              <a:defRPr/>
            </a:pPr>
            <a:r>
              <a:rPr lang="es-CO" sz="1800" b="1" kern="0" dirty="0">
                <a:solidFill>
                  <a:sysClr val="window" lastClr="FFFFFF"/>
                </a:solidFill>
                <a:latin typeface="Arial" charset="0"/>
                <a:ea typeface="+mn-ea"/>
              </a:rPr>
              <a:t> del servicio</a:t>
            </a:r>
          </a:p>
          <a:p>
            <a:pPr fontAlgn="auto">
              <a:spcBef>
                <a:spcPts val="0"/>
              </a:spcBef>
              <a:spcAft>
                <a:spcPts val="0"/>
              </a:spcAft>
              <a:defRPr/>
            </a:pPr>
            <a:r>
              <a:rPr lang="es-CO" sz="1800" b="1" kern="0" dirty="0">
                <a:solidFill>
                  <a:sysClr val="window" lastClr="FFFFFF"/>
                </a:solidFill>
                <a:latin typeface="Arial" charset="0"/>
                <a:ea typeface="+mn-ea"/>
              </a:rPr>
              <a:t> educativo</a:t>
            </a:r>
          </a:p>
          <a:p>
            <a:pPr fontAlgn="auto">
              <a:spcBef>
                <a:spcPts val="0"/>
              </a:spcBef>
              <a:spcAft>
                <a:spcPts val="0"/>
              </a:spcAft>
              <a:defRPr/>
            </a:pPr>
            <a:r>
              <a:rPr lang="es-CO" sz="1800" b="1" kern="0" dirty="0">
                <a:solidFill>
                  <a:sysClr val="window" lastClr="FFFFFF"/>
                </a:solidFill>
                <a:latin typeface="Arial" charset="0"/>
                <a:ea typeface="+mn-ea"/>
              </a:rPr>
              <a:t> en educación</a:t>
            </a:r>
          </a:p>
          <a:p>
            <a:pPr fontAlgn="auto">
              <a:spcBef>
                <a:spcPts val="0"/>
              </a:spcBef>
              <a:spcAft>
                <a:spcPts val="0"/>
              </a:spcAft>
              <a:defRPr/>
            </a:pPr>
            <a:r>
              <a:rPr lang="es-CO" sz="1800" b="1" kern="0" dirty="0">
                <a:solidFill>
                  <a:sysClr val="window" lastClr="FFFFFF"/>
                </a:solidFill>
                <a:latin typeface="Arial" charset="0"/>
                <a:ea typeface="+mn-ea"/>
              </a:rPr>
              <a:t> pre-escolar,</a:t>
            </a:r>
          </a:p>
          <a:p>
            <a:pPr fontAlgn="auto">
              <a:spcBef>
                <a:spcPts val="0"/>
              </a:spcBef>
              <a:spcAft>
                <a:spcPts val="0"/>
              </a:spcAft>
              <a:defRPr/>
            </a:pPr>
            <a:r>
              <a:rPr lang="es-CO" sz="1800" b="1" kern="0" dirty="0">
                <a:solidFill>
                  <a:sysClr val="window" lastClr="FFFFFF"/>
                </a:solidFill>
                <a:latin typeface="Arial" charset="0"/>
                <a:ea typeface="+mn-ea"/>
              </a:rPr>
              <a:t> básica y media</a:t>
            </a:r>
          </a:p>
        </p:txBody>
      </p:sp>
      <p:sp>
        <p:nvSpPr>
          <p:cNvPr id="21" name="Oval 12"/>
          <p:cNvSpPr>
            <a:spLocks noChangeArrowheads="1"/>
          </p:cNvSpPr>
          <p:nvPr/>
        </p:nvSpPr>
        <p:spPr bwMode="auto">
          <a:xfrm>
            <a:off x="2166938" y="1938338"/>
            <a:ext cx="2765425" cy="2484437"/>
          </a:xfrm>
          <a:prstGeom prst="ellipse">
            <a:avLst/>
          </a:prstGeom>
          <a:noFill/>
          <a:ln w="38100">
            <a:solidFill>
              <a:srgbClr val="FF0000"/>
            </a:solidFill>
            <a:round/>
            <a:headEnd/>
            <a:tailEnd/>
          </a:ln>
        </p:spPr>
        <p:txBody>
          <a:bodyPr wrap="none" anchor="ctr"/>
          <a:lstStyle/>
          <a:p>
            <a:pPr fontAlgn="auto">
              <a:spcBef>
                <a:spcPts val="0"/>
              </a:spcBef>
              <a:spcAft>
                <a:spcPts val="0"/>
              </a:spcAft>
              <a:defRPr/>
            </a:pPr>
            <a:endParaRPr lang="es-CO" sz="1800" kern="0">
              <a:solidFill>
                <a:sysClr val="windowText" lastClr="000000"/>
              </a:solidFill>
              <a:latin typeface="Arial" charset="0"/>
              <a:ea typeface="+mn-ea"/>
            </a:endParaRPr>
          </a:p>
        </p:txBody>
      </p:sp>
      <p:sp>
        <p:nvSpPr>
          <p:cNvPr id="24" name="Rectangle 15"/>
          <p:cNvSpPr>
            <a:spLocks noChangeArrowheads="1"/>
          </p:cNvSpPr>
          <p:nvPr/>
        </p:nvSpPr>
        <p:spPr bwMode="auto">
          <a:xfrm>
            <a:off x="4356100" y="4464759"/>
            <a:ext cx="3165475" cy="457200"/>
          </a:xfrm>
          <a:prstGeom prst="rect">
            <a:avLst/>
          </a:prstGeom>
          <a:noFill/>
          <a:ln w="9525">
            <a:noFill/>
            <a:miter lim="800000"/>
            <a:headEnd/>
            <a:tailEnd/>
          </a:ln>
        </p:spPr>
        <p:txBody>
          <a:bodyPr wrap="none">
            <a:spAutoFit/>
          </a:bodyPr>
          <a:lstStyle/>
          <a:p>
            <a:pPr fontAlgn="auto">
              <a:spcBef>
                <a:spcPct val="50000"/>
              </a:spcBef>
              <a:spcAft>
                <a:spcPts val="0"/>
              </a:spcAft>
              <a:defRPr/>
            </a:pPr>
            <a:r>
              <a:rPr lang="es-CO" sz="1800" b="1" kern="0" dirty="0">
                <a:solidFill>
                  <a:sysClr val="windowText" lastClr="000000"/>
                </a:solidFill>
                <a:latin typeface="Arial" charset="0"/>
                <a:ea typeface="+mn-ea"/>
              </a:rPr>
              <a:t>MACROPROCESO </a:t>
            </a:r>
            <a:r>
              <a:rPr lang="es-CO" sz="1800" b="1" kern="0" dirty="0">
                <a:solidFill>
                  <a:srgbClr val="FF0000"/>
                </a:solidFill>
                <a:latin typeface="Arial" charset="0"/>
                <a:ea typeface="+mn-ea"/>
              </a:rPr>
              <a:t>D</a:t>
            </a:r>
            <a:endParaRPr lang="es-ES" sz="1800" b="1" kern="0" dirty="0">
              <a:solidFill>
                <a:srgbClr val="FF0000"/>
              </a:solidFill>
              <a:latin typeface="Arial" charset="0"/>
              <a:ea typeface="+mn-ea"/>
            </a:endParaRPr>
          </a:p>
        </p:txBody>
      </p:sp>
      <p:sp>
        <p:nvSpPr>
          <p:cNvPr id="25" name="AutoShape 16"/>
          <p:cNvSpPr>
            <a:spLocks noChangeArrowheads="1"/>
          </p:cNvSpPr>
          <p:nvPr/>
        </p:nvSpPr>
        <p:spPr bwMode="auto">
          <a:xfrm rot="5400000">
            <a:off x="5825332" y="2882106"/>
            <a:ext cx="1525588" cy="1584325"/>
          </a:xfrm>
          <a:custGeom>
            <a:avLst/>
            <a:gdLst>
              <a:gd name="T0" fmla="*/ 1068335 w 21600"/>
              <a:gd name="T1" fmla="*/ 0 h 21600"/>
              <a:gd name="T2" fmla="*/ 1068335 w 21600"/>
              <a:gd name="T3" fmla="*/ 891770 h 21600"/>
              <a:gd name="T4" fmla="*/ 228626 w 21600"/>
              <a:gd name="T5" fmla="*/ 1584325 h 21600"/>
              <a:gd name="T6" fmla="*/ 1525587 w 21600"/>
              <a:gd name="T7" fmla="*/ 445885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CC00"/>
          </a:solidFill>
          <a:ln w="9525">
            <a:miter lim="800000"/>
            <a:headEnd/>
            <a:tailEnd/>
          </a:ln>
          <a:scene3d>
            <a:camera prst="legacyObliqueTopRight"/>
            <a:lightRig rig="legacyFlat3" dir="b"/>
          </a:scene3d>
          <a:sp3d extrusionH="100000" prstMaterial="legacyMatte">
            <a:bevelT w="13500" h="13500" prst="angle"/>
            <a:bevelB w="13500" h="13500" prst="angle"/>
            <a:extrusionClr>
              <a:srgbClr val="FFCC00"/>
            </a:extrusionClr>
          </a:sp3d>
        </p:spPr>
        <p:txBody>
          <a:bodyPr wrap="none" anchor="ctr">
            <a:flatTx/>
          </a:bodyPr>
          <a:lstStyle/>
          <a:p>
            <a:pPr fontAlgn="auto">
              <a:spcBef>
                <a:spcPts val="0"/>
              </a:spcBef>
              <a:spcAft>
                <a:spcPts val="0"/>
              </a:spcAft>
              <a:defRPr/>
            </a:pPr>
            <a:endParaRPr lang="es-CO" sz="1800" kern="0">
              <a:solidFill>
                <a:sysClr val="windowText" lastClr="000000"/>
              </a:solidFill>
              <a:latin typeface="Arial" charset="0"/>
              <a:ea typeface="+mn-ea"/>
            </a:endParaRPr>
          </a:p>
        </p:txBody>
      </p:sp>
      <p:sp>
        <p:nvSpPr>
          <p:cNvPr id="26" name="Rectangle 2"/>
          <p:cNvSpPr>
            <a:spLocks noChangeArrowheads="1"/>
          </p:cNvSpPr>
          <p:nvPr/>
        </p:nvSpPr>
        <p:spPr bwMode="auto">
          <a:xfrm>
            <a:off x="2166938" y="5774446"/>
            <a:ext cx="6977062" cy="360362"/>
          </a:xfrm>
          <a:prstGeom prst="rect">
            <a:avLst/>
          </a:prstGeom>
          <a:noFill/>
          <a:ln w="9525">
            <a:noFill/>
            <a:miter lim="800000"/>
            <a:headEnd/>
            <a:tailEnd/>
          </a:ln>
        </p:spPr>
        <p:txBody>
          <a:bodyPr/>
          <a:lstStyle/>
          <a:p>
            <a:pPr marL="719138" indent="-719138" fontAlgn="auto">
              <a:spcBef>
                <a:spcPts val="0"/>
              </a:spcBef>
              <a:spcAft>
                <a:spcPts val="0"/>
              </a:spcAft>
              <a:buClr>
                <a:srgbClr val="FF0000"/>
              </a:buClr>
              <a:defRPr/>
            </a:pPr>
            <a:r>
              <a:rPr lang="es-CO" sz="2000" kern="0" dirty="0">
                <a:solidFill>
                  <a:srgbClr val="FF9900"/>
                </a:solidFill>
                <a:latin typeface="Arial" charset="0"/>
                <a:ea typeface="Times New Roman" charset="0"/>
                <a:cs typeface="Times New Roman" charset="0"/>
              </a:rPr>
              <a:t>D02.</a:t>
            </a:r>
            <a:r>
              <a:rPr lang="es-CO" sz="2000" kern="0" dirty="0">
                <a:solidFill>
                  <a:sysClr val="windowText" lastClr="000000"/>
                </a:solidFill>
                <a:latin typeface="Arial" charset="0"/>
                <a:ea typeface="Times New Roman" charset="0"/>
                <a:cs typeface="Times New Roman" charset="0"/>
              </a:rPr>
              <a:t>  Garantizar el Mejoramiento Continuo de los EE.</a:t>
            </a:r>
            <a:endParaRPr lang="es-CO" sz="2000" b="1" kern="0" dirty="0">
              <a:solidFill>
                <a:sysClr val="windowText" lastClr="000000"/>
              </a:solidFill>
              <a:latin typeface="Arial" charset="0"/>
              <a:ea typeface="+mn-ea"/>
            </a:endParaRPr>
          </a:p>
        </p:txBody>
      </p:sp>
    </p:spTree>
    <p:extLst>
      <p:ext uri="{BB962C8B-B14F-4D97-AF65-F5344CB8AC3E}">
        <p14:creationId xmlns:p14="http://schemas.microsoft.com/office/powerpoint/2010/main" val="287055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567698685"/>
              </p:ext>
            </p:extLst>
          </p:nvPr>
        </p:nvGraphicFramePr>
        <p:xfrm>
          <a:off x="0" y="1329581"/>
          <a:ext cx="9252519" cy="5143960"/>
        </p:xfrm>
        <a:graphic>
          <a:graphicData uri="http://schemas.openxmlformats.org/drawingml/2006/table">
            <a:tbl>
              <a:tblPr firstRow="1" bandRow="1"/>
              <a:tblGrid>
                <a:gridCol w="4007220"/>
                <a:gridCol w="5245299"/>
              </a:tblGrid>
              <a:tr h="885204">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0" u="none" strike="noStrike" dirty="0" smtClean="0">
                          <a:solidFill>
                            <a:srgbClr val="000000"/>
                          </a:solidFill>
                          <a:latin typeface="Calibri"/>
                        </a:rPr>
                        <a:t>Proceso D01 Gestión de la Evaluación Educativa</a:t>
                      </a:r>
                    </a:p>
                    <a:p>
                      <a:endParaRPr lang="es-CO" sz="1800" dirty="0"/>
                    </a:p>
                  </a:txBody>
                  <a:tcPr marL="91434" marR="91434" marT="45718" marB="4571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800" b="1" i="0" u="none" strike="noStrike" dirty="0" smtClean="0">
                          <a:solidFill>
                            <a:srgbClr val="000000"/>
                          </a:solidFill>
                          <a:latin typeface="Calibri"/>
                        </a:rPr>
                        <a:t>Apoyo en el SIGCE</a:t>
                      </a:r>
                    </a:p>
                    <a:p>
                      <a:endParaRPr lang="es-CO" sz="1800" dirty="0"/>
                    </a:p>
                  </a:txBody>
                  <a:tcPr marL="91434" marR="91434" marT="45718" marB="4571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627173">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285750" indent="-285750" algn="just" fontAlgn="t">
                        <a:buFont typeface="Arial" pitchFamily="34" charset="0"/>
                        <a:buChar char="•"/>
                      </a:pPr>
                      <a:r>
                        <a:rPr lang="es-CO" sz="1400" b="0" i="0" u="none" strike="noStrike" dirty="0">
                          <a:solidFill>
                            <a:srgbClr val="000000"/>
                          </a:solidFill>
                          <a:latin typeface="Times New Roman"/>
                        </a:rPr>
                        <a:t>D01.01. Garantizar el operativo de la aplicación de las pruebas SABER </a:t>
                      </a:r>
                      <a:r>
                        <a:rPr lang="es-CO" sz="1400" b="0" i="0" u="none" strike="noStrike" dirty="0" smtClean="0">
                          <a:solidFill>
                            <a:srgbClr val="000000"/>
                          </a:solidFill>
                          <a:latin typeface="Times New Roman"/>
                        </a:rPr>
                        <a:t>en </a:t>
                      </a:r>
                      <a:r>
                        <a:rPr lang="es-CO" sz="1400" b="0" i="0" u="none" strike="noStrike" dirty="0">
                          <a:solidFill>
                            <a:srgbClr val="000000"/>
                          </a:solidFill>
                          <a:latin typeface="Times New Roman"/>
                        </a:rPr>
                        <a:t>instituciones oficiales y no oficiales</a:t>
                      </a:r>
                    </a:p>
                  </a:txBody>
                  <a:tcPr marL="7776" marR="7776" marT="7776"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285750" indent="-285750" algn="just" fontAlgn="t">
                        <a:buFont typeface="Arial" pitchFamily="34" charset="0"/>
                        <a:buChar char="•"/>
                      </a:pPr>
                      <a:r>
                        <a:rPr lang="es-CO" sz="1400" b="0" i="0" u="none" strike="noStrike" dirty="0">
                          <a:solidFill>
                            <a:srgbClr val="000000"/>
                          </a:solidFill>
                          <a:latin typeface="Times New Roman"/>
                        </a:rPr>
                        <a:t>Consulta de los resultados de las evaluaciones externas de estudiantes (SABER-ICFES). </a:t>
                      </a:r>
                    </a:p>
                  </a:txBody>
                  <a:tcPr marL="7776" marR="7776" marT="7776"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627173">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285750" indent="-285750" algn="just" fontAlgn="t">
                        <a:buFont typeface="Arial" pitchFamily="34" charset="0"/>
                        <a:buChar char="•"/>
                      </a:pPr>
                      <a:r>
                        <a:rPr lang="es-CO" sz="1400" b="0" i="0" u="none" strike="noStrike" dirty="0">
                          <a:solidFill>
                            <a:srgbClr val="000000"/>
                          </a:solidFill>
                          <a:latin typeface="Times New Roman"/>
                        </a:rPr>
                        <a:t>D01.02. Establecer y aplicar el proceso para la evaluación de desempeño de Docentes y Directivos Docentes en instituciones oficiales</a:t>
                      </a:r>
                    </a:p>
                  </a:txBody>
                  <a:tcPr marL="7776" marR="7776" marT="7776"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285750" indent="-285750" algn="just" fontAlgn="t">
                        <a:buFont typeface="Arial" pitchFamily="34" charset="0"/>
                        <a:buChar char="•"/>
                      </a:pPr>
                      <a:r>
                        <a:rPr lang="es-CO" sz="1400" b="0" i="0" u="none" strike="noStrike" dirty="0">
                          <a:solidFill>
                            <a:srgbClr val="000000"/>
                          </a:solidFill>
                          <a:latin typeface="Times New Roman"/>
                        </a:rPr>
                        <a:t>Consulta de los resultados de las evaluaciones de periodo de prueba y desempeño anual de los docentes y directivos docentes que se rigen por el Decreto Ley 1278 de 2002. </a:t>
                      </a:r>
                    </a:p>
                  </a:txBody>
                  <a:tcPr marL="7776" marR="7776" marT="7776"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1246819">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285750" indent="-285750" algn="just" fontAlgn="t">
                        <a:buFont typeface="Arial" pitchFamily="34" charset="0"/>
                        <a:buChar char="•"/>
                      </a:pPr>
                      <a:r>
                        <a:rPr lang="es-CO" sz="1400" b="0" i="0" u="none" strike="noStrike" dirty="0">
                          <a:solidFill>
                            <a:srgbClr val="000000"/>
                          </a:solidFill>
                          <a:latin typeface="Times New Roman"/>
                        </a:rPr>
                        <a:t>D01.03 Orientar la ruta de mejoramiento institucional</a:t>
                      </a:r>
                    </a:p>
                  </a:txBody>
                  <a:tcPr marL="7776" marR="7776" marT="7776"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285750" indent="-285750" algn="just" fontAlgn="t">
                        <a:buFont typeface="Arial" pitchFamily="34" charset="0"/>
                        <a:buChar char="•"/>
                      </a:pPr>
                      <a:r>
                        <a:rPr lang="es-CO" sz="1400" b="0" i="0" u="none" strike="noStrike" dirty="0">
                          <a:solidFill>
                            <a:srgbClr val="000000"/>
                          </a:solidFill>
                          <a:latin typeface="Times New Roman"/>
                        </a:rPr>
                        <a:t>1) Elaboración de la autoevaluación institucional por áreas de Gestión,  2) Evaluación de los resultados del índice de inclusión, 3) Elaboración del plan de mejoramiento institucional, 4) Seguimiento al PMI, 5) Seguimiento al proceso de acompañamiento a la autoevaluación institucional de los EE 6) Valoración de la asistencia técnica por parte de los EE.</a:t>
                      </a:r>
                    </a:p>
                  </a:txBody>
                  <a:tcPr marL="7776" marR="7776" marT="7776"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159337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285750" marR="0" indent="-285750" algn="just" defTabSz="914400" rtl="0" eaLnBrk="1" fontAlgn="t" latinLnBrk="0" hangingPunct="1">
                        <a:lnSpc>
                          <a:spcPct val="100000"/>
                        </a:lnSpc>
                        <a:spcBef>
                          <a:spcPts val="0"/>
                        </a:spcBef>
                        <a:spcAft>
                          <a:spcPts val="0"/>
                        </a:spcAft>
                        <a:buClrTx/>
                        <a:buSzTx/>
                        <a:buFont typeface="Arial" pitchFamily="34" charset="0"/>
                        <a:buChar char="•"/>
                        <a:tabLst/>
                        <a:defRPr/>
                      </a:pPr>
                      <a:r>
                        <a:rPr lang="es-CO" sz="1400" b="0" i="0" u="none" strike="noStrike" kern="1200" dirty="0" smtClean="0">
                          <a:solidFill>
                            <a:srgbClr val="000000"/>
                          </a:solidFill>
                          <a:latin typeface="Times New Roman"/>
                          <a:ea typeface="+mn-ea"/>
                          <a:cs typeface="+mn-cs"/>
                        </a:rPr>
                        <a:t>D01.04 Elaborar la caracterización y el perfil del sector educativo.</a:t>
                      </a:r>
                    </a:p>
                  </a:txBody>
                  <a:tcPr marL="91434" marR="91434" marT="45718" marB="4571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s-CO" sz="1400" b="0" i="0" u="none" strike="noStrike" kern="1200" dirty="0" smtClean="0">
                          <a:solidFill>
                            <a:srgbClr val="000000"/>
                          </a:solidFill>
                          <a:latin typeface="Times New Roman"/>
                          <a:ea typeface="+mn-ea"/>
                          <a:cs typeface="+mn-cs"/>
                        </a:rPr>
                        <a:t>1) Consultar referentes de política de calidad y análisis de los resultados de las evaluaciones. 2) Consulta de la guía de caracterización. 3) valoración  de la situación actual de los componentes del Plan de Apoyo al Mejoramiento. 4) Registrar la valoración de los componentes del Plan de Apoyo al Mejoramiento.</a:t>
                      </a:r>
                    </a:p>
                    <a:p>
                      <a:endParaRPr lang="es-CO" sz="1800" dirty="0"/>
                    </a:p>
                  </a:txBody>
                  <a:tcPr marL="91434" marR="91434" marT="45718" marB="4571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
        <p:nvSpPr>
          <p:cNvPr id="5"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Tree>
    <p:extLst>
      <p:ext uri="{BB962C8B-B14F-4D97-AF65-F5344CB8AC3E}">
        <p14:creationId xmlns:p14="http://schemas.microsoft.com/office/powerpoint/2010/main" val="3886145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909504513"/>
              </p:ext>
            </p:extLst>
          </p:nvPr>
        </p:nvGraphicFramePr>
        <p:xfrm>
          <a:off x="0" y="1004408"/>
          <a:ext cx="9180512" cy="5303608"/>
        </p:xfrm>
        <a:graphic>
          <a:graphicData uri="http://schemas.openxmlformats.org/drawingml/2006/table">
            <a:tbl>
              <a:tblPr firstRow="1" bandRow="1"/>
              <a:tblGrid>
                <a:gridCol w="2907247"/>
                <a:gridCol w="6273265"/>
              </a:tblGrid>
              <a:tr h="573434">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500" b="1" i="0" u="none" strike="noStrike" dirty="0" smtClean="0">
                          <a:solidFill>
                            <a:srgbClr val="000000"/>
                          </a:solidFill>
                          <a:latin typeface="Calibri"/>
                        </a:rPr>
                        <a:t>Proceso D02 Garantizar el mejoramiento continuo de los EE</a:t>
                      </a:r>
                    </a:p>
                  </a:txBody>
                  <a:tcPr marL="91441" marR="91441" marT="45731" marB="45731">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800" b="1" i="0" u="none" strike="noStrike" dirty="0" smtClean="0">
                          <a:solidFill>
                            <a:srgbClr val="000000"/>
                          </a:solidFill>
                          <a:latin typeface="Calibri"/>
                        </a:rPr>
                        <a:t>Apoyo en el SIGCE</a:t>
                      </a:r>
                    </a:p>
                    <a:p>
                      <a:endParaRPr lang="es-CO" sz="1800" dirty="0"/>
                    </a:p>
                  </a:txBody>
                  <a:tcPr marL="91441" marR="91441" marT="45731" marB="45731">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131068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D02.01 Gestionar el Plan de Apoyo al Mejoramiento PAM</a:t>
                      </a:r>
                    </a:p>
                  </a:txBody>
                  <a:tcPr marL="91441" marR="91441" marT="45731" marB="45731">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1) Registro</a:t>
                      </a:r>
                      <a:r>
                        <a:rPr lang="es-CO" sz="1800" b="0" i="0" u="none" strike="noStrike" baseline="0" dirty="0" smtClean="0">
                          <a:solidFill>
                            <a:srgbClr val="000000"/>
                          </a:solidFill>
                          <a:latin typeface="Times New Roman"/>
                        </a:rPr>
                        <a:t> de la caracterización y el perfil del sector educativo</a:t>
                      </a:r>
                      <a:r>
                        <a:rPr lang="es-CO" sz="1800" b="0" i="0" u="none" strike="noStrike" dirty="0" smtClean="0">
                          <a:solidFill>
                            <a:srgbClr val="000000"/>
                          </a:solidFill>
                          <a:latin typeface="Times New Roman"/>
                        </a:rPr>
                        <a:t> 2) Priorización de factores o condiciones 3) Registro de objetivos, metas, indicadores, acciones, responsables, recursos y tiempos, del PAM. 4) Programación de eventos para la socialización del PAM.</a:t>
                      </a:r>
                      <a:endParaRPr lang="es-CO" sz="1800" dirty="0"/>
                    </a:p>
                  </a:txBody>
                  <a:tcPr marL="91441" marR="91441" marT="45731" marB="45731">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131068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D02.02 Apoyar la gestión del Proyecto Educativo</a:t>
                      </a:r>
                    </a:p>
                  </a:txBody>
                  <a:tcPr marL="91441" marR="91441" marT="45731" marB="45731">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1) Consultar los resultados de las pruebas de estudiantes, docentes e institucional. 2) Registrar los PEI, PEC o Proyectos </a:t>
                      </a:r>
                      <a:r>
                        <a:rPr lang="es-CO" sz="1800" b="0" i="0" u="none" strike="noStrike" dirty="0" err="1" smtClean="0">
                          <a:solidFill>
                            <a:srgbClr val="000000"/>
                          </a:solidFill>
                          <a:latin typeface="Times New Roman"/>
                        </a:rPr>
                        <a:t>etnoeducativos</a:t>
                      </a:r>
                      <a:r>
                        <a:rPr lang="es-CO" sz="1800" b="0" i="0" u="none" strike="noStrike" dirty="0" smtClean="0">
                          <a:solidFill>
                            <a:srgbClr val="000000"/>
                          </a:solidFill>
                          <a:latin typeface="Times New Roman"/>
                        </a:rPr>
                        <a:t> de los EE 3) Retroalimentar los Proyectos definidos por los EE 4)  Programar las actividades para el apoyo a la gestión del PEI.</a:t>
                      </a:r>
                    </a:p>
                  </a:txBody>
                  <a:tcPr marL="91441" marR="91441" marT="45731" marB="45731">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1556429">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D02.03 Apoyar la gestión de los planes de mejoramiento institucional PMI</a:t>
                      </a:r>
                    </a:p>
                  </a:txBody>
                  <a:tcPr marL="91441" marR="91441" marT="45731" marB="45731">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1) Analizar la caracterización de la entidad territorial y el perfil del sector educativo. 2) Identificar las necesidades de apoyo a la gestión de los planes de mejoramiento institucional. 3) 3. Registrar la planeación, el seguimiento y la evaluación del acompañamiento a los establecimientos Educativos en la ejecución y seguimiento de los PMI</a:t>
                      </a:r>
                      <a:endParaRPr lang="es-CO" sz="1800" dirty="0"/>
                    </a:p>
                  </a:txBody>
                  <a:tcPr marL="91441" marR="91441" marT="45731" marB="45731">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bl>
          </a:graphicData>
        </a:graphic>
      </p:graphicFrame>
      <p:sp>
        <p:nvSpPr>
          <p:cNvPr id="6"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Tree>
    <p:extLst>
      <p:ext uri="{BB962C8B-B14F-4D97-AF65-F5344CB8AC3E}">
        <p14:creationId xmlns:p14="http://schemas.microsoft.com/office/powerpoint/2010/main" val="338972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417812898"/>
              </p:ext>
            </p:extLst>
          </p:nvPr>
        </p:nvGraphicFramePr>
        <p:xfrm>
          <a:off x="0" y="1397000"/>
          <a:ext cx="9252520" cy="4840312"/>
        </p:xfrm>
        <a:graphic>
          <a:graphicData uri="http://schemas.openxmlformats.org/drawingml/2006/table">
            <a:tbl>
              <a:tblPr firstRow="1" bandRow="1"/>
              <a:tblGrid>
                <a:gridCol w="2871472"/>
                <a:gridCol w="6381048"/>
              </a:tblGrid>
              <a:tr h="987849">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0" u="none" strike="noStrike" dirty="0" smtClean="0">
                          <a:solidFill>
                            <a:srgbClr val="000000"/>
                          </a:solidFill>
                          <a:latin typeface="Calibri"/>
                        </a:rPr>
                        <a:t>Proceso D02 Garantizar el mejoramiento continuo de los EE</a:t>
                      </a:r>
                    </a:p>
                  </a:txBody>
                  <a:tcPr marL="91428" marR="91428" marT="45703" marB="45703">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800" b="1" i="0" u="none" strike="noStrike" dirty="0" smtClean="0">
                          <a:solidFill>
                            <a:srgbClr val="000000"/>
                          </a:solidFill>
                          <a:latin typeface="Calibri"/>
                        </a:rPr>
                        <a:t>Apoyo en el SIGCE</a:t>
                      </a:r>
                    </a:p>
                    <a:p>
                      <a:pPr algn="ctr"/>
                      <a:endParaRPr lang="es-CO" sz="1800" dirty="0"/>
                    </a:p>
                  </a:txBody>
                  <a:tcPr marL="91428" marR="91428" marT="45703" marB="45703">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1284214">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D02.04 Definir, ejecutar y hacer seguimiento a los Planes Territoriales de Formación Docente</a:t>
                      </a:r>
                    </a:p>
                  </a:txBody>
                  <a:tcPr marL="91428" marR="91428" marT="45703" marB="45703">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1) Analizar la caracterización de la entidad territorial. 2) Identificar las necesidades de formación docente 3) Cargar el PDF</a:t>
                      </a:r>
                    </a:p>
                  </a:txBody>
                  <a:tcPr marL="91428" marR="91428" marT="45703" marB="45703">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158040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800" b="0" i="0" u="none" strike="noStrike" dirty="0" smtClean="0">
                          <a:solidFill>
                            <a:srgbClr val="000000"/>
                          </a:solidFill>
                          <a:latin typeface="Times New Roman"/>
                        </a:rPr>
                        <a:t>D02.05 Orientación de estrategias pedagógicas para implementar Proyectos Pedagógicos Transversales</a:t>
                      </a:r>
                    </a:p>
                  </a:txBody>
                  <a:tcPr marL="91428" marR="91428"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1) Conocer la articulación que se hace entre las distintas áreas y los proyectos transversales. 2) Valorar la coherencia interna entre el modelo pedagógico escogido por la Institución, la metodología y el uso de recursos y medios educativos.</a:t>
                      </a:r>
                    </a:p>
                  </a:txBody>
                  <a:tcPr marL="91428" marR="91428"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987849">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D02.06 Promover la articulación de los niveles educativos </a:t>
                      </a:r>
                    </a:p>
                  </a:txBody>
                  <a:tcPr marL="91428" marR="91428"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1) Identificar necesidades y oportunidades de articulación educativa en la entidad territorial. 2)  Apoyar la implementación de los convenios en cada EE.</a:t>
                      </a:r>
                    </a:p>
                  </a:txBody>
                  <a:tcPr marL="91428" marR="91428" marT="45703" marB="45703">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bl>
          </a:graphicData>
        </a:graphic>
      </p:graphicFrame>
      <p:sp>
        <p:nvSpPr>
          <p:cNvPr id="5"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Tree>
    <p:extLst>
      <p:ext uri="{BB962C8B-B14F-4D97-AF65-F5344CB8AC3E}">
        <p14:creationId xmlns:p14="http://schemas.microsoft.com/office/powerpoint/2010/main" val="723334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763103493"/>
              </p:ext>
            </p:extLst>
          </p:nvPr>
        </p:nvGraphicFramePr>
        <p:xfrm>
          <a:off x="0" y="1397000"/>
          <a:ext cx="9252520" cy="4840312"/>
        </p:xfrm>
        <a:graphic>
          <a:graphicData uri="http://schemas.openxmlformats.org/drawingml/2006/table">
            <a:tbl>
              <a:tblPr firstRow="1" bandRow="1"/>
              <a:tblGrid>
                <a:gridCol w="2871472"/>
                <a:gridCol w="6381048"/>
              </a:tblGrid>
              <a:tr h="1152455">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0" u="none" strike="noStrike" dirty="0" smtClean="0">
                          <a:solidFill>
                            <a:srgbClr val="000000"/>
                          </a:solidFill>
                          <a:latin typeface="Calibri"/>
                        </a:rPr>
                        <a:t>Proceso D02 Garantizar el mejoramiento continuo de los EE</a:t>
                      </a:r>
                    </a:p>
                  </a:txBody>
                  <a:tcPr marL="91428" marR="9142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800" b="1" i="0" u="none" strike="noStrike" dirty="0" smtClean="0">
                          <a:solidFill>
                            <a:srgbClr val="000000"/>
                          </a:solidFill>
                          <a:latin typeface="Calibri"/>
                        </a:rPr>
                        <a:t>Apoyo en el SIGCE</a:t>
                      </a:r>
                    </a:p>
                    <a:p>
                      <a:pPr algn="ctr"/>
                      <a:endParaRPr lang="es-CO" dirty="0"/>
                    </a:p>
                  </a:txBody>
                  <a:tcPr marL="91428" marR="9142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2189665">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D02.07 Gestionar el uso y apropiación de medios y tecnologías de información y comunicación TIC.</a:t>
                      </a:r>
                    </a:p>
                  </a:txBody>
                  <a:tcPr marL="91428" marR="91428">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1) Realizar diagnóstico del uso y apropiación de Medios y TIC de los EE. 2) Hacer seguimiento a las acciones de uso y apropiación de Medios y TIC incluidas en el PAM 3) Planear la asistencia técnica sobre el uso y la apropiación de Medios y TIC para los EE a nivel territorial.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CO" sz="1800" b="0" i="0" u="none" strike="noStrike" dirty="0" smtClean="0">
                        <a:solidFill>
                          <a:srgbClr val="000000"/>
                        </a:solidFill>
                        <a:latin typeface="Times New Roman"/>
                      </a:endParaRPr>
                    </a:p>
                  </a:txBody>
                  <a:tcPr marL="91428" marR="91428">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1498192">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D02.08 Fortalecer las experiencias significativas</a:t>
                      </a:r>
                    </a:p>
                  </a:txBody>
                  <a:tcPr marL="91428" marR="9142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s-CO" sz="1800" b="0" i="0" u="none" strike="noStrike" dirty="0" smtClean="0">
                          <a:solidFill>
                            <a:srgbClr val="000000"/>
                          </a:solidFill>
                          <a:latin typeface="Times New Roman"/>
                        </a:rPr>
                        <a:t>1) Dar a conocer el equipo evaluador de experiencias significativas. 2) Revisar los resultados de la evaluación inicial de experiencias significativas. 3) Revisar los resultados de la evaluación de las experiencias significativas.</a:t>
                      </a:r>
                    </a:p>
                  </a:txBody>
                  <a:tcPr marL="91428" marR="91428">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
        <p:nvSpPr>
          <p:cNvPr id="7"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Tree>
    <p:extLst>
      <p:ext uri="{BB962C8B-B14F-4D97-AF65-F5344CB8AC3E}">
        <p14:creationId xmlns:p14="http://schemas.microsoft.com/office/powerpoint/2010/main" val="4074351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226488" y="1352742"/>
            <a:ext cx="6912768" cy="461665"/>
          </a:xfrm>
          <a:prstGeom prst="rect">
            <a:avLst/>
          </a:prstGeom>
          <a:noFill/>
        </p:spPr>
        <p:txBody>
          <a:bodyPr wrap="square" rtlCol="0">
            <a:spAutoFit/>
          </a:bodyPr>
          <a:lstStyle/>
          <a:p>
            <a:r>
              <a:rPr lang="es-CO" dirty="0" smtClean="0"/>
              <a:t>Principales NC Detectadas en auditorias</a:t>
            </a:r>
            <a:endParaRPr lang="es-CO" dirty="0"/>
          </a:p>
        </p:txBody>
      </p:sp>
      <p:sp>
        <p:nvSpPr>
          <p:cNvPr id="5" name="4 CuadroTexto"/>
          <p:cNvSpPr txBox="1"/>
          <p:nvPr/>
        </p:nvSpPr>
        <p:spPr>
          <a:xfrm>
            <a:off x="179512" y="1814407"/>
            <a:ext cx="8640960" cy="4154984"/>
          </a:xfrm>
          <a:prstGeom prst="rect">
            <a:avLst/>
          </a:prstGeom>
          <a:noFill/>
        </p:spPr>
        <p:txBody>
          <a:bodyPr wrap="square" rtlCol="0">
            <a:spAutoFit/>
          </a:bodyPr>
          <a:lstStyle/>
          <a:p>
            <a:pPr marL="457200" indent="-457200">
              <a:buAutoNum type="arabicPeriod"/>
            </a:pPr>
            <a:r>
              <a:rPr lang="es-CO" b="0" dirty="0" smtClean="0"/>
              <a:t>No </a:t>
            </a:r>
            <a:r>
              <a:rPr lang="es-CO" b="0" dirty="0"/>
              <a:t>se elabora y no se socializa el Plan de Apoyo al </a:t>
            </a:r>
            <a:r>
              <a:rPr lang="es-CO" b="0" dirty="0" smtClean="0"/>
              <a:t>   Mejoramiento(PAM</a:t>
            </a:r>
            <a:r>
              <a:rPr lang="es-CO" b="0" dirty="0"/>
              <a:t>) de los </a:t>
            </a:r>
            <a:r>
              <a:rPr lang="es-CO" b="0" dirty="0" smtClean="0"/>
              <a:t>E.E</a:t>
            </a:r>
          </a:p>
          <a:p>
            <a:pPr marL="457200" indent="-457200">
              <a:buAutoNum type="arabicPeriod"/>
            </a:pPr>
            <a:endParaRPr lang="es-CO" b="0" dirty="0"/>
          </a:p>
          <a:p>
            <a:r>
              <a:rPr lang="es-CO" b="0" dirty="0" smtClean="0"/>
              <a:t>2. No se encuentra aprobado el PAM</a:t>
            </a:r>
          </a:p>
          <a:p>
            <a:endParaRPr lang="es-CO" b="0" dirty="0"/>
          </a:p>
          <a:p>
            <a:r>
              <a:rPr lang="es-CO" b="0" dirty="0" smtClean="0"/>
              <a:t>3. No se cuenta con la Caracterización Educativa, (Falta: análisis de pruebas externas, estudio socioeconómico…….)</a:t>
            </a:r>
          </a:p>
          <a:p>
            <a:endParaRPr lang="es-CO" b="0" dirty="0"/>
          </a:p>
          <a:p>
            <a:r>
              <a:rPr lang="es-CO" b="0" dirty="0" smtClean="0"/>
              <a:t>4. No se realiza seguimiento al PAM</a:t>
            </a:r>
          </a:p>
          <a:p>
            <a:endParaRPr lang="es-CO" b="0" dirty="0"/>
          </a:p>
          <a:p>
            <a:r>
              <a:rPr lang="es-CO" b="0" dirty="0" smtClean="0"/>
              <a:t>5. No se realiza seguimiento al Plan de Formación Docente </a:t>
            </a:r>
            <a:endParaRPr lang="es-CO" b="0" dirty="0"/>
          </a:p>
        </p:txBody>
      </p:sp>
      <p:sp>
        <p:nvSpPr>
          <p:cNvPr id="10" name="CuadroTexto 6"/>
          <p:cNvSpPr txBox="1"/>
          <p:nvPr/>
        </p:nvSpPr>
        <p:spPr>
          <a:xfrm>
            <a:off x="179512" y="6453336"/>
            <a:ext cx="7704856" cy="307777"/>
          </a:xfrm>
          <a:prstGeom prst="rect">
            <a:avLst/>
          </a:prstGeom>
          <a:noFill/>
        </p:spPr>
        <p:txBody>
          <a:bodyPr wrap="square" rtlCol="0">
            <a:spAutoFit/>
          </a:bodyPr>
          <a:lstStyle/>
          <a:p>
            <a:r>
              <a:rPr lang="es-ES" sz="1400" b="0" dirty="0" smtClean="0">
                <a:solidFill>
                  <a:schemeClr val="bg1"/>
                </a:solidFill>
              </a:rPr>
              <a:t>Macro proceso D</a:t>
            </a:r>
            <a:endParaRPr lang="es-ES" sz="1400" b="0" dirty="0">
              <a:solidFill>
                <a:schemeClr val="bg1"/>
              </a:solidFill>
            </a:endParaRPr>
          </a:p>
        </p:txBody>
      </p:sp>
    </p:spTree>
    <p:extLst>
      <p:ext uri="{BB962C8B-B14F-4D97-AF65-F5344CB8AC3E}">
        <p14:creationId xmlns:p14="http://schemas.microsoft.com/office/powerpoint/2010/main" val="1939736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ersonalizado">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iseño personalizado">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3713</TotalTime>
  <Words>1208</Words>
  <Application>Microsoft Office PowerPoint</Application>
  <PresentationFormat>Presentación en pantalla (4:3)</PresentationFormat>
  <Paragraphs>124</Paragraphs>
  <Slides>17</Slides>
  <Notes>1</Notes>
  <HiddenSlides>0</HiddenSlides>
  <MMClips>0</MMClips>
  <ScaleCrop>false</ScaleCrop>
  <HeadingPairs>
    <vt:vector size="4" baseType="variant">
      <vt:variant>
        <vt:lpstr>Tema</vt:lpstr>
      </vt:variant>
      <vt:variant>
        <vt:i4>2</vt:i4>
      </vt:variant>
      <vt:variant>
        <vt:lpstr>Títulos de diapositiva</vt:lpstr>
      </vt:variant>
      <vt:variant>
        <vt:i4>17</vt:i4>
      </vt:variant>
    </vt:vector>
  </HeadingPairs>
  <TitlesOfParts>
    <vt:vector size="19" baseType="lpstr">
      <vt:lpstr>Diseño personalizado</vt:lpstr>
      <vt:lpstr>1_Diseño personalizado</vt:lpstr>
      <vt:lpstr>Proyecto de Modernización de Secretarías de Educación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Mesa de Ayuda</vt:lpstr>
      <vt:lpstr>Presentación de PowerPoint</vt:lpstr>
      <vt:lpstr>Presentación de PowerPoint</vt:lpstr>
      <vt:lpstr>Presentación de PowerPoint</vt:lpstr>
      <vt:lpstr>Presentación de PowerPoint</vt:lpstr>
    </vt:vector>
  </TitlesOfParts>
  <Company>EMAC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EMAC</dc:creator>
  <cp:lastModifiedBy>ALEJANDRA</cp:lastModifiedBy>
  <cp:revision>327</cp:revision>
  <dcterms:created xsi:type="dcterms:W3CDTF">2010-11-03T23:49:45Z</dcterms:created>
  <dcterms:modified xsi:type="dcterms:W3CDTF">2013-02-08T20:58:13Z</dcterms:modified>
</cp:coreProperties>
</file>